
<file path=[Content_Types].xml><?xml version="1.0" encoding="utf-8"?>
<Types xmlns="http://schemas.openxmlformats.org/package/2006/content-types">
  <Default ContentType="image/jpeg" Extension="jpg"/>
  <Default ContentType="application/x-fontdata" Extension="fntdata"/>
  <Default ContentType="image/gif" Extension="gif"/>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5143500" cx="9144000"/>
  <p:notesSz cx="6858000" cy="9144000"/>
  <p:embeddedFontLst>
    <p:embeddedFont>
      <p:font typeface="Roboto"/>
      <p:regular r:id="rId29"/>
      <p:bold r:id="rId30"/>
      <p:italic r:id="rId31"/>
      <p:boldItalic r:id="rId3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Roboto-regular.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Roboto-italic.fntdata"/><Relationship Id="rId30" Type="http://schemas.openxmlformats.org/officeDocument/2006/relationships/font" Target="fonts/Roboto-bold.fntdata"/><Relationship Id="rId11" Type="http://schemas.openxmlformats.org/officeDocument/2006/relationships/slide" Target="slides/slide6.xml"/><Relationship Id="rId10" Type="http://schemas.openxmlformats.org/officeDocument/2006/relationships/slide" Target="slides/slide5.xml"/><Relationship Id="rId32" Type="http://schemas.openxmlformats.org/officeDocument/2006/relationships/font" Target="fonts/Roboto-boldItalic.fntdata"/><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4ce1b4d400_2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g34ce1b4d400_2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37d90bb379b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37d90bb379b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37d90bb379b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37d90bb379b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34ce1b4d400_2_1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34ce1b4d400_2_1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34ce1b4d400_2_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34ce1b4d400_2_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4ce1b4d400_2_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34ce1b4d400_2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34ce1b4d400_2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34ce1b4d400_2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37d90bb379b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1" name="Google Shape;141;g37d90bb379b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37d90bb379b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37d90bb379b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34ce1b4d400_2_1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34ce1b4d400_2_1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34ce1b4d400_2_1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8" name="Google Shape;158;g34ce1b4d400_2_1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34ce1b4d400_2_1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34ce1b4d400_2_1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34ce1b4d400_2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34ce1b4d400_2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34d88fffb2d_0_1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34d88fffb2d_0_1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358c1cc1bff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358c1cc1bff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4ce03284c4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4ce03284c4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34ce1b4d400_2_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34ce1b4d400_2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37d90bb379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37d90bb379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3624c0072ff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3624c0072ff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34ce1b4d400_2_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34ce1b4d400_2_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4ce1b4d400_2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34ce1b4d400_2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624c0072ff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624c0072ff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image" Target="../media/image2.gi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 Id="rId3" Type="http://schemas.openxmlformats.org/officeDocument/2006/relationships/image" Target="../media/image6.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descr="A light bulb with a question mark&#10;&#10;Description automatically generated" id="54" name="Google Shape;54;p13"/>
          <p:cNvPicPr preferRelativeResize="0"/>
          <p:nvPr/>
        </p:nvPicPr>
        <p:blipFill rotWithShape="1">
          <a:blip r:embed="rId3">
            <a:alphaModFix/>
          </a:blip>
          <a:srcRect b="0" l="0" r="0" t="0"/>
          <a:stretch/>
        </p:blipFill>
        <p:spPr>
          <a:xfrm>
            <a:off x="632639" y="1184642"/>
            <a:ext cx="2947242" cy="2774214"/>
          </a:xfrm>
          <a:prstGeom prst="rect">
            <a:avLst/>
          </a:prstGeom>
          <a:noFill/>
          <a:ln>
            <a:noFill/>
          </a:ln>
        </p:spPr>
      </p:pic>
      <p:sp>
        <p:nvSpPr>
          <p:cNvPr id="55" name="Google Shape;55;p13"/>
          <p:cNvSpPr txBox="1"/>
          <p:nvPr/>
        </p:nvSpPr>
        <p:spPr>
          <a:xfrm>
            <a:off x="3540386" y="1430786"/>
            <a:ext cx="5195700" cy="1977900"/>
          </a:xfrm>
          <a:prstGeom prst="rect">
            <a:avLst/>
          </a:prstGeom>
          <a:noFill/>
          <a:ln>
            <a:noFill/>
          </a:ln>
        </p:spPr>
        <p:txBody>
          <a:bodyPr anchorCtr="0" anchor="t" bIns="34275" lIns="68575" spcFirstLastPara="1" rIns="68575" wrap="square" tIns="34275">
            <a:spAutoFit/>
          </a:bodyPr>
          <a:lstStyle/>
          <a:p>
            <a:pPr indent="0" lvl="0" marL="0" marR="0" rtl="0" algn="ctr">
              <a:spcBef>
                <a:spcPts val="0"/>
              </a:spcBef>
              <a:spcAft>
                <a:spcPts val="0"/>
              </a:spcAft>
              <a:buNone/>
            </a:pPr>
            <a:r>
              <a:rPr i="0" lang="en-GB" sz="5400" u="none" cap="none" strike="noStrike">
                <a:solidFill>
                  <a:schemeClr val="dk1"/>
                </a:solidFill>
              </a:rPr>
              <a:t>WELCOME</a:t>
            </a:r>
            <a:endParaRPr sz="1100"/>
          </a:p>
          <a:p>
            <a:pPr indent="0" lvl="0" marL="0" marR="0" rtl="0" algn="ctr">
              <a:spcBef>
                <a:spcPts val="0"/>
              </a:spcBef>
              <a:spcAft>
                <a:spcPts val="0"/>
              </a:spcAft>
              <a:buNone/>
            </a:pPr>
            <a:r>
              <a:t/>
            </a:r>
            <a:endParaRPr i="0" sz="1400" u="none" cap="none" strike="noStrike">
              <a:solidFill>
                <a:schemeClr val="dk1"/>
              </a:solidFill>
            </a:endParaRPr>
          </a:p>
          <a:p>
            <a:pPr indent="0" lvl="0" marL="0" marR="0" rtl="0" algn="ctr">
              <a:spcBef>
                <a:spcPts val="0"/>
              </a:spcBef>
              <a:spcAft>
                <a:spcPts val="0"/>
              </a:spcAft>
              <a:buNone/>
            </a:pPr>
            <a:r>
              <a:rPr i="0" lang="en-GB" sz="2100" u="none" cap="none" strike="noStrike">
                <a:solidFill>
                  <a:schemeClr val="dk1"/>
                </a:solidFill>
              </a:rPr>
              <a:t>To IDEA </a:t>
            </a:r>
            <a:endParaRPr sz="1100"/>
          </a:p>
          <a:p>
            <a:pPr indent="0" lvl="0" marL="0" marR="0" rtl="0" algn="ctr">
              <a:spcBef>
                <a:spcPts val="0"/>
              </a:spcBef>
              <a:spcAft>
                <a:spcPts val="0"/>
              </a:spcAft>
              <a:buNone/>
            </a:pPr>
            <a:r>
              <a:t/>
            </a:r>
            <a:endParaRPr i="0" sz="1400" u="none" cap="none" strike="noStrike">
              <a:solidFill>
                <a:schemeClr val="dk1"/>
              </a:solidFill>
            </a:endParaRPr>
          </a:p>
          <a:p>
            <a:pPr indent="0" lvl="0" marL="0" marR="0" rtl="0" algn="ctr">
              <a:spcBef>
                <a:spcPts val="0"/>
              </a:spcBef>
              <a:spcAft>
                <a:spcPts val="0"/>
              </a:spcAft>
              <a:buNone/>
            </a:pPr>
            <a:r>
              <a:rPr i="0" lang="en-GB" sz="2100" u="none" cap="none" strike="noStrike">
                <a:solidFill>
                  <a:schemeClr val="dk1"/>
                </a:solidFill>
              </a:rPr>
              <a:t>Innovative Driving Education Academy</a:t>
            </a:r>
            <a:endParaRPr sz="11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pic>
        <p:nvPicPr>
          <p:cNvPr id="109" name="Google Shape;109;p22" title="Brown Abstract Aesthetic Blank A4 Document Landscape.png"/>
          <p:cNvPicPr preferRelativeResize="0"/>
          <p:nvPr/>
        </p:nvPicPr>
        <p:blipFill>
          <a:blip r:embed="rId3">
            <a:alphaModFix/>
          </a:blip>
          <a:stretch>
            <a:fillRect/>
          </a:stretch>
        </p:blipFill>
        <p:spPr>
          <a:xfrm>
            <a:off x="711850" y="152400"/>
            <a:ext cx="7939500" cy="4838701"/>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4000"/>
              <a:t>Andy Lloyd</a:t>
            </a:r>
            <a:endParaRPr sz="4000"/>
          </a:p>
        </p:txBody>
      </p:sp>
      <p:sp>
        <p:nvSpPr>
          <p:cNvPr id="115" name="Google Shape;115;p23"/>
          <p:cNvSpPr txBox="1"/>
          <p:nvPr>
            <p:ph idx="1" type="body"/>
          </p:nvPr>
        </p:nvSpPr>
        <p:spPr>
          <a:xfrm>
            <a:off x="311700" y="144732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Introduce yourself to the group.</a:t>
            </a:r>
            <a:endParaRPr/>
          </a:p>
          <a:p>
            <a:pPr indent="0" lvl="0" marL="0" rtl="0" algn="l">
              <a:spcBef>
                <a:spcPts val="1200"/>
              </a:spcBef>
              <a:spcAft>
                <a:spcPts val="0"/>
              </a:spcAft>
              <a:buNone/>
            </a:pPr>
            <a:r>
              <a:t/>
            </a:r>
            <a:endParaRPr/>
          </a:p>
          <a:p>
            <a:pPr indent="0" lvl="0" marL="0" rtl="0" algn="l">
              <a:spcBef>
                <a:spcPts val="1200"/>
              </a:spcBef>
              <a:spcAft>
                <a:spcPts val="0"/>
              </a:spcAft>
              <a:buNone/>
            </a:pPr>
            <a:r>
              <a:rPr lang="en-GB"/>
              <a:t>What do you do?</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en-GB"/>
              <a:t>Where are you based?</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pic>
        <p:nvPicPr>
          <p:cNvPr id="120" name="Google Shape;120;p24" title="Add a heading (4).png"/>
          <p:cNvPicPr preferRelativeResize="0"/>
          <p:nvPr/>
        </p:nvPicPr>
        <p:blipFill>
          <a:blip r:embed="rId3">
            <a:alphaModFix/>
          </a:blip>
          <a:stretch>
            <a:fillRect/>
          </a:stretch>
        </p:blipFill>
        <p:spPr>
          <a:xfrm>
            <a:off x="1685975" y="152400"/>
            <a:ext cx="5772054" cy="48387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2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GB" sz="2020"/>
              <a:t>National standard for driving cars and light vans</a:t>
            </a:r>
            <a:endParaRPr sz="2020"/>
          </a:p>
          <a:p>
            <a:pPr indent="0" lvl="0" marL="0" rtl="0" algn="l">
              <a:spcBef>
                <a:spcPts val="0"/>
              </a:spcBef>
              <a:spcAft>
                <a:spcPts val="0"/>
              </a:spcAft>
              <a:buSzPts val="990"/>
              <a:buNone/>
            </a:pPr>
            <a:r>
              <a:t/>
            </a:r>
            <a:endParaRPr sz="2020"/>
          </a:p>
          <a:p>
            <a:pPr indent="0" lvl="0" marL="0" rtl="0" algn="l">
              <a:spcBef>
                <a:spcPts val="0"/>
              </a:spcBef>
              <a:spcAft>
                <a:spcPts val="0"/>
              </a:spcAft>
              <a:buSzPts val="990"/>
              <a:buNone/>
            </a:pPr>
            <a:r>
              <a:rPr lang="en-GB" sz="2020"/>
              <a:t>Role 1: Prepare yourself, the vehicle, and its passengers for a journey</a:t>
            </a:r>
            <a:endParaRPr sz="2020"/>
          </a:p>
        </p:txBody>
      </p:sp>
      <p:sp>
        <p:nvSpPr>
          <p:cNvPr id="126" name="Google Shape;126;p25"/>
          <p:cNvSpPr txBox="1"/>
          <p:nvPr>
            <p:ph idx="1" type="body"/>
          </p:nvPr>
        </p:nvSpPr>
        <p:spPr>
          <a:xfrm>
            <a:off x="311700" y="178412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1450">
                <a:solidFill>
                  <a:srgbClr val="0B0C0C"/>
                </a:solidFill>
                <a:highlight>
                  <a:srgbClr val="FFFFFF"/>
                </a:highlight>
              </a:rPr>
              <a:t>Role 1</a:t>
            </a:r>
            <a:endParaRPr sz="1450">
              <a:solidFill>
                <a:srgbClr val="0B0C0C"/>
              </a:solidFill>
              <a:highlight>
                <a:srgbClr val="FFFFFF"/>
              </a:highlight>
            </a:endParaRPr>
          </a:p>
          <a:p>
            <a:pPr indent="0" lvl="0" marL="0" rtl="0" algn="l">
              <a:spcBef>
                <a:spcPts val="1200"/>
              </a:spcBef>
              <a:spcAft>
                <a:spcPts val="0"/>
              </a:spcAft>
              <a:buNone/>
            </a:pPr>
            <a:r>
              <a:rPr lang="en-GB" sz="1450">
                <a:solidFill>
                  <a:srgbClr val="0B0C0C"/>
                </a:solidFill>
                <a:highlight>
                  <a:srgbClr val="FFFFFF"/>
                </a:highlight>
              </a:rPr>
              <a:t>What you must be able to do and understand when to prepare yourself, the vehicle and its passengers for a journey.</a:t>
            </a:r>
            <a:endParaRPr sz="1450">
              <a:solidFill>
                <a:srgbClr val="0B0C0C"/>
              </a:solidFill>
              <a:highlight>
                <a:srgbClr val="FFFFFF"/>
              </a:highlight>
            </a:endParaRPr>
          </a:p>
          <a:p>
            <a:pPr indent="0" lvl="0" marL="0" rtl="0" algn="l">
              <a:spcBef>
                <a:spcPts val="1200"/>
              </a:spcBef>
              <a:spcAft>
                <a:spcPts val="0"/>
              </a:spcAft>
              <a:buNone/>
            </a:pPr>
            <a:r>
              <a:rPr lang="en-GB" sz="1450">
                <a:solidFill>
                  <a:srgbClr val="0B0C0C"/>
                </a:solidFill>
                <a:highlight>
                  <a:srgbClr val="FFFFFF"/>
                </a:highlight>
              </a:rPr>
              <a:t>Unit 1.1: Prepare yourself and passengers for a journey</a:t>
            </a:r>
            <a:endParaRPr sz="1450">
              <a:solidFill>
                <a:srgbClr val="0B0C0C"/>
              </a:solidFill>
              <a:highlight>
                <a:srgbClr val="FFFFFF"/>
              </a:highlight>
            </a:endParaRPr>
          </a:p>
          <a:p>
            <a:pPr indent="0" lvl="0" marL="0" rtl="0" algn="l">
              <a:spcBef>
                <a:spcPts val="1200"/>
              </a:spcBef>
              <a:spcAft>
                <a:spcPts val="0"/>
              </a:spcAft>
              <a:buNone/>
            </a:pPr>
            <a:r>
              <a:rPr lang="en-GB" sz="1450">
                <a:solidFill>
                  <a:srgbClr val="0B0C0C"/>
                </a:solidFill>
                <a:highlight>
                  <a:srgbClr val="FFFFFF"/>
                </a:highlight>
              </a:rPr>
              <a:t>Unit 1.2: Make sure the vehicle is safe to drive</a:t>
            </a:r>
            <a:endParaRPr sz="1450">
              <a:solidFill>
                <a:srgbClr val="0B0C0C"/>
              </a:solidFill>
              <a:highlight>
                <a:srgbClr val="FFFFFF"/>
              </a:highlight>
            </a:endParaRPr>
          </a:p>
          <a:p>
            <a:pPr indent="0" lvl="0" marL="0" rtl="0" algn="l">
              <a:spcBef>
                <a:spcPts val="1200"/>
              </a:spcBef>
              <a:spcAft>
                <a:spcPts val="1200"/>
              </a:spcAft>
              <a:buNone/>
            </a:pPr>
            <a:r>
              <a:rPr lang="en-GB" sz="1450">
                <a:solidFill>
                  <a:srgbClr val="0B0C0C"/>
                </a:solidFill>
                <a:highlight>
                  <a:srgbClr val="FFFFFF"/>
                </a:highlight>
              </a:rPr>
              <a:t>Unit 1.3: Plan a journey</a:t>
            </a:r>
            <a:endParaRPr sz="1450">
              <a:solidFill>
                <a:srgbClr val="0B0C0C"/>
              </a:solidFill>
              <a:highlight>
                <a:srgbClr val="FFFFFF"/>
              </a:highlight>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National standard for driving cars and light vans</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Role 2: Guide and control the vehicle</a:t>
            </a:r>
            <a:endParaRPr/>
          </a:p>
        </p:txBody>
      </p:sp>
      <p:sp>
        <p:nvSpPr>
          <p:cNvPr id="132" name="Google Shape;132;p26"/>
          <p:cNvSpPr txBox="1"/>
          <p:nvPr>
            <p:ph idx="1" type="body"/>
          </p:nvPr>
        </p:nvSpPr>
        <p:spPr>
          <a:xfrm>
            <a:off x="311700" y="1910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a:p>
            <a:pPr indent="0" lvl="0" marL="0" rtl="0" algn="l">
              <a:spcBef>
                <a:spcPts val="1200"/>
              </a:spcBef>
              <a:spcAft>
                <a:spcPts val="0"/>
              </a:spcAft>
              <a:buNone/>
            </a:pPr>
            <a:r>
              <a:rPr lang="en-GB"/>
              <a:t>Unit 2.1: Start, move off, stop and leave the vehicle safely and responsibly</a:t>
            </a:r>
            <a:endParaRPr/>
          </a:p>
          <a:p>
            <a:pPr indent="0" lvl="0" marL="0" rtl="0" algn="l">
              <a:spcBef>
                <a:spcPts val="1200"/>
              </a:spcBef>
              <a:spcAft>
                <a:spcPts val="0"/>
              </a:spcAft>
              <a:buNone/>
            </a:pPr>
            <a:r>
              <a:rPr lang="en-GB"/>
              <a:t>Unit 2.2: Drive the vehicle safely and responsibly</a:t>
            </a:r>
            <a:endParaRPr/>
          </a:p>
          <a:p>
            <a:pPr indent="0" lvl="0" marL="0" rtl="0" algn="l">
              <a:spcBef>
                <a:spcPts val="1200"/>
              </a:spcBef>
              <a:spcAft>
                <a:spcPts val="1200"/>
              </a:spcAft>
              <a:buNone/>
            </a:pPr>
            <a:r>
              <a:rPr lang="en-GB"/>
              <a:t>Unit 2.3: Drive the vehicle while towing a trailer or caravan</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2400"/>
              <a:t>National standard for driving cars and light vans</a:t>
            </a:r>
            <a:endParaRPr sz="2400"/>
          </a:p>
          <a:p>
            <a:pPr indent="0" lvl="0" marL="0" rtl="0" algn="l">
              <a:spcBef>
                <a:spcPts val="0"/>
              </a:spcBef>
              <a:spcAft>
                <a:spcPts val="0"/>
              </a:spcAft>
              <a:buNone/>
            </a:pPr>
            <a:r>
              <a:t/>
            </a:r>
            <a:endParaRPr sz="2400"/>
          </a:p>
          <a:p>
            <a:pPr indent="0" lvl="0" marL="0" rtl="0" algn="l">
              <a:spcBef>
                <a:spcPts val="0"/>
              </a:spcBef>
              <a:spcAft>
                <a:spcPts val="0"/>
              </a:spcAft>
              <a:buNone/>
            </a:pPr>
            <a:r>
              <a:rPr lang="en-GB" sz="2400"/>
              <a:t>Role 3: Use the road in accordance with The Highway Code</a:t>
            </a:r>
            <a:endParaRPr sz="2400"/>
          </a:p>
        </p:txBody>
      </p:sp>
      <p:sp>
        <p:nvSpPr>
          <p:cNvPr id="138" name="Google Shape;138;p27"/>
          <p:cNvSpPr txBox="1"/>
          <p:nvPr>
            <p:ph idx="1" type="body"/>
          </p:nvPr>
        </p:nvSpPr>
        <p:spPr>
          <a:xfrm>
            <a:off x="311700" y="17781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a:p>
            <a:pPr indent="0" lvl="0" marL="0" rtl="0" algn="l">
              <a:spcBef>
                <a:spcPts val="1200"/>
              </a:spcBef>
              <a:spcAft>
                <a:spcPts val="0"/>
              </a:spcAft>
              <a:buNone/>
            </a:pPr>
            <a:r>
              <a:rPr lang="en-GB"/>
              <a:t>Unit 3.1: Negotiate the road correctly</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en-GB"/>
              <a:t>Unit 3.2: Comply with signals, signs and road markings</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pic>
        <p:nvPicPr>
          <p:cNvPr id="143" name="Google Shape;143;p28" title="Brown Abstract Aesthetic Blank A4 Document Landscape.png"/>
          <p:cNvPicPr preferRelativeResize="0"/>
          <p:nvPr/>
        </p:nvPicPr>
        <p:blipFill>
          <a:blip r:embed="rId3">
            <a:alphaModFix/>
          </a:blip>
          <a:stretch>
            <a:fillRect/>
          </a:stretch>
        </p:blipFill>
        <p:spPr>
          <a:xfrm>
            <a:off x="711850" y="152400"/>
            <a:ext cx="7939500" cy="4838701"/>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9"/>
          <p:cNvSpPr txBox="1"/>
          <p:nvPr>
            <p:ph type="title"/>
          </p:nvPr>
        </p:nvSpPr>
        <p:spPr>
          <a:xfrm>
            <a:off x="311700" y="43847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4000"/>
              <a:t>Ian Lavell</a:t>
            </a:r>
            <a:endParaRPr sz="4000"/>
          </a:p>
        </p:txBody>
      </p:sp>
      <p:sp>
        <p:nvSpPr>
          <p:cNvPr id="149" name="Google Shape;149;p29"/>
          <p:cNvSpPr txBox="1"/>
          <p:nvPr>
            <p:ph idx="1" type="body"/>
          </p:nvPr>
        </p:nvSpPr>
        <p:spPr>
          <a:xfrm>
            <a:off x="337925" y="165045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Introduce yourself to the group.</a:t>
            </a:r>
            <a:endParaRPr/>
          </a:p>
          <a:p>
            <a:pPr indent="0" lvl="0" marL="0" rtl="0" algn="l">
              <a:spcBef>
                <a:spcPts val="1200"/>
              </a:spcBef>
              <a:spcAft>
                <a:spcPts val="0"/>
              </a:spcAft>
              <a:buNone/>
            </a:pPr>
            <a:r>
              <a:t/>
            </a:r>
            <a:endParaRPr/>
          </a:p>
          <a:p>
            <a:pPr indent="0" lvl="0" marL="0" rtl="0" algn="l">
              <a:spcBef>
                <a:spcPts val="1200"/>
              </a:spcBef>
              <a:spcAft>
                <a:spcPts val="0"/>
              </a:spcAft>
              <a:buNone/>
            </a:pPr>
            <a:r>
              <a:rPr lang="en-GB"/>
              <a:t>What do you do?</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en-GB"/>
              <a:t>Where are you based?</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30"/>
          <p:cNvSpPr txBox="1"/>
          <p:nvPr>
            <p:ph type="title"/>
          </p:nvPr>
        </p:nvSpPr>
        <p:spPr>
          <a:xfrm>
            <a:off x="311700" y="408675"/>
            <a:ext cx="8520600" cy="5727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GB" sz="2400"/>
              <a:t>National standard for driving cars and light vans</a:t>
            </a:r>
            <a:endParaRPr sz="2400"/>
          </a:p>
          <a:p>
            <a:pPr indent="0" lvl="0" marL="0" rtl="0" algn="l">
              <a:lnSpc>
                <a:spcPct val="115000"/>
              </a:lnSpc>
              <a:spcBef>
                <a:spcPts val="0"/>
              </a:spcBef>
              <a:spcAft>
                <a:spcPts val="0"/>
              </a:spcAft>
              <a:buClr>
                <a:schemeClr val="dk1"/>
              </a:buClr>
              <a:buSzPts val="1100"/>
              <a:buFont typeface="Arial"/>
              <a:buNone/>
            </a:pPr>
            <a:r>
              <a:t/>
            </a:r>
            <a:endParaRPr sz="2400"/>
          </a:p>
          <a:p>
            <a:pPr indent="0" lvl="0" marL="0" rtl="0" algn="l">
              <a:lnSpc>
                <a:spcPct val="115000"/>
              </a:lnSpc>
              <a:spcBef>
                <a:spcPts val="0"/>
              </a:spcBef>
              <a:spcAft>
                <a:spcPts val="0"/>
              </a:spcAft>
              <a:buClr>
                <a:schemeClr val="dk1"/>
              </a:buClr>
              <a:buSzPts val="1100"/>
              <a:buFont typeface="Arial"/>
              <a:buNone/>
            </a:pPr>
            <a:r>
              <a:rPr lang="en-GB" sz="2400"/>
              <a:t>Role 4: Drive safely and responsibly in the traffic system</a:t>
            </a:r>
            <a:endParaRPr sz="2400"/>
          </a:p>
          <a:p>
            <a:pPr indent="0" lvl="0" marL="0" rtl="0" algn="l">
              <a:spcBef>
                <a:spcPts val="0"/>
              </a:spcBef>
              <a:spcAft>
                <a:spcPts val="0"/>
              </a:spcAft>
              <a:buNone/>
            </a:pPr>
            <a:r>
              <a:t/>
            </a:r>
            <a:endParaRPr/>
          </a:p>
        </p:txBody>
      </p:sp>
      <p:sp>
        <p:nvSpPr>
          <p:cNvPr id="155" name="Google Shape;155;p30"/>
          <p:cNvSpPr txBox="1"/>
          <p:nvPr>
            <p:ph idx="1" type="body"/>
          </p:nvPr>
        </p:nvSpPr>
        <p:spPr>
          <a:xfrm>
            <a:off x="311700" y="1898450"/>
            <a:ext cx="8520600" cy="3416400"/>
          </a:xfrm>
          <a:prstGeom prst="rect">
            <a:avLst/>
          </a:prstGeom>
        </p:spPr>
        <p:txBody>
          <a:bodyPr anchorCtr="0" anchor="t" bIns="91425" lIns="91425" spcFirstLastPara="1" rIns="91425" wrap="square" tIns="91425">
            <a:normAutofit/>
          </a:bodyPr>
          <a:lstStyle/>
          <a:p>
            <a:pPr indent="0" lvl="0" marL="0" rtl="0" algn="l">
              <a:lnSpc>
                <a:spcPct val="131578"/>
              </a:lnSpc>
              <a:spcBef>
                <a:spcPts val="0"/>
              </a:spcBef>
              <a:spcAft>
                <a:spcPts val="0"/>
              </a:spcAft>
              <a:buClr>
                <a:schemeClr val="dk1"/>
              </a:buClr>
              <a:buSzPts val="1100"/>
              <a:buFont typeface="Arial"/>
              <a:buNone/>
            </a:pPr>
            <a:r>
              <a:t/>
            </a:r>
            <a:endParaRPr b="1" sz="1300">
              <a:solidFill>
                <a:srgbClr val="0B0C0C"/>
              </a:solidFill>
            </a:endParaRPr>
          </a:p>
          <a:p>
            <a:pPr indent="0" lvl="0" marL="0" rtl="0" algn="l">
              <a:lnSpc>
                <a:spcPct val="131578"/>
              </a:lnSpc>
              <a:spcBef>
                <a:spcPts val="1500"/>
              </a:spcBef>
              <a:spcAft>
                <a:spcPts val="0"/>
              </a:spcAft>
              <a:buClr>
                <a:schemeClr val="dk1"/>
              </a:buClr>
              <a:buSzPts val="1100"/>
              <a:buFont typeface="Arial"/>
              <a:buNone/>
            </a:pPr>
            <a:r>
              <a:rPr lang="en-GB">
                <a:solidFill>
                  <a:srgbClr val="0B0C0C"/>
                </a:solidFill>
              </a:rPr>
              <a:t>Unit 4.1: Interact correctly with other road users</a:t>
            </a:r>
            <a:endParaRPr>
              <a:solidFill>
                <a:srgbClr val="0B0C0C"/>
              </a:solidFill>
            </a:endParaRPr>
          </a:p>
          <a:p>
            <a:pPr indent="0" lvl="0" marL="0" rtl="0" algn="l">
              <a:spcBef>
                <a:spcPts val="1500"/>
              </a:spcBef>
              <a:spcAft>
                <a:spcPts val="0"/>
              </a:spcAft>
              <a:buNone/>
            </a:pPr>
            <a:r>
              <a:rPr lang="en-GB"/>
              <a:t>Unit 4.2 : M</a:t>
            </a:r>
            <a:r>
              <a:rPr lang="en-GB"/>
              <a:t>inimise</a:t>
            </a:r>
            <a:r>
              <a:rPr lang="en-GB"/>
              <a:t> risk when driving </a:t>
            </a:r>
            <a:endParaRPr/>
          </a:p>
          <a:p>
            <a:pPr indent="0" lvl="0" marL="0" rtl="0" algn="l">
              <a:spcBef>
                <a:spcPts val="1200"/>
              </a:spcBef>
              <a:spcAft>
                <a:spcPts val="1200"/>
              </a:spcAft>
              <a:buNone/>
            </a:pPr>
            <a:r>
              <a:rPr lang="en-GB"/>
              <a:t>Unit 4.3: Manage incidents effectively</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3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National standard for driving cars and light vans</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Role 5: Review and adjust driving </a:t>
            </a:r>
            <a:r>
              <a:rPr lang="en-GB"/>
              <a:t>behaviour</a:t>
            </a:r>
            <a:r>
              <a:rPr lang="en-GB"/>
              <a:t> </a:t>
            </a:r>
            <a:r>
              <a:rPr lang="en-GB"/>
              <a:t>over</a:t>
            </a:r>
            <a:r>
              <a:rPr lang="en-GB"/>
              <a:t> lifetime</a:t>
            </a:r>
            <a:endParaRPr/>
          </a:p>
        </p:txBody>
      </p:sp>
      <p:sp>
        <p:nvSpPr>
          <p:cNvPr id="161" name="Google Shape;161;p31"/>
          <p:cNvSpPr txBox="1"/>
          <p:nvPr>
            <p:ph idx="1" type="body"/>
          </p:nvPr>
        </p:nvSpPr>
        <p:spPr>
          <a:xfrm>
            <a:off x="311700" y="181422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a:p>
            <a:pPr indent="0" lvl="0" marL="0" rtl="0" algn="l">
              <a:spcBef>
                <a:spcPts val="1200"/>
              </a:spcBef>
              <a:spcAft>
                <a:spcPts val="0"/>
              </a:spcAft>
              <a:buNone/>
            </a:pPr>
            <a:r>
              <a:rPr lang="en-GB"/>
              <a:t>Unit 5.1: Learn from experience</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en-GB"/>
              <a:t>Unit 5.2: Keep up to date with changes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ctrTitle"/>
          </p:nvPr>
        </p:nvSpPr>
        <p:spPr>
          <a:xfrm>
            <a:off x="311708" y="0"/>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GB" sz="7800">
                <a:solidFill>
                  <a:srgbClr val="5A2DB9"/>
                </a:solidFill>
              </a:rPr>
              <a:t>DT</a:t>
            </a:r>
            <a:r>
              <a:rPr b="1" lang="en-GB" sz="7800">
                <a:solidFill>
                  <a:srgbClr val="5A2DB9"/>
                </a:solidFill>
              </a:rPr>
              <a:t>IDEA Unit 7</a:t>
            </a:r>
            <a:r>
              <a:rPr b="1" lang="en-GB">
                <a:solidFill>
                  <a:srgbClr val="5A2DB9"/>
                </a:solidFill>
              </a:rPr>
              <a:t> </a:t>
            </a:r>
            <a:endParaRPr b="1">
              <a:solidFill>
                <a:srgbClr val="5A2DB9"/>
              </a:solidFill>
            </a:endParaRPr>
          </a:p>
        </p:txBody>
      </p:sp>
      <p:sp>
        <p:nvSpPr>
          <p:cNvPr id="61" name="Google Shape;61;p14"/>
          <p:cNvSpPr txBox="1"/>
          <p:nvPr>
            <p:ph idx="1" type="subTitle"/>
          </p:nvPr>
        </p:nvSpPr>
        <p:spPr>
          <a:xfrm>
            <a:off x="376000" y="2571750"/>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GB" sz="2000">
                <a:solidFill>
                  <a:srgbClr val="464646"/>
                </a:solidFill>
                <a:highlight>
                  <a:srgbClr val="FFFFFF"/>
                </a:highlight>
                <a:latin typeface="Roboto"/>
                <a:ea typeface="Roboto"/>
                <a:cs typeface="Roboto"/>
                <a:sym typeface="Roboto"/>
              </a:rPr>
              <a:t>Delivering knowledge of driving industry training standards</a:t>
            </a:r>
            <a:endParaRPr sz="20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32"/>
          <p:cNvSpPr txBox="1"/>
          <p:nvPr>
            <p:ph type="title"/>
          </p:nvPr>
        </p:nvSpPr>
        <p:spPr>
          <a:xfrm>
            <a:off x="389900" y="15627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National Standard for Driver and Rider Training</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Role 6 – Deliver driver/rider training programmes  </a:t>
            </a:r>
            <a:endParaRPr/>
          </a:p>
          <a:p>
            <a:pPr indent="0" lvl="0" marL="0" rtl="0" algn="l">
              <a:spcBef>
                <a:spcPts val="0"/>
              </a:spcBef>
              <a:spcAft>
                <a:spcPts val="0"/>
              </a:spcAft>
              <a:buNone/>
            </a:pPr>
            <a:r>
              <a:t/>
            </a:r>
            <a:endParaRPr/>
          </a:p>
        </p:txBody>
      </p:sp>
      <p:sp>
        <p:nvSpPr>
          <p:cNvPr id="167" name="Google Shape;167;p32"/>
          <p:cNvSpPr txBox="1"/>
          <p:nvPr>
            <p:ph idx="1" type="body"/>
          </p:nvPr>
        </p:nvSpPr>
        <p:spPr>
          <a:xfrm>
            <a:off x="389900" y="1621700"/>
            <a:ext cx="8141100" cy="3416400"/>
          </a:xfrm>
          <a:prstGeom prst="rect">
            <a:avLst/>
          </a:prstGeom>
        </p:spPr>
        <p:txBody>
          <a:bodyPr anchorCtr="0" anchor="t" bIns="91425" lIns="91425" spcFirstLastPara="1" rIns="91425" wrap="square" tIns="91425">
            <a:normAutofit fontScale="47500" lnSpcReduction="20000"/>
          </a:bodyPr>
          <a:lstStyle/>
          <a:p>
            <a:pPr indent="0" lvl="0" marL="0" rtl="0" algn="l">
              <a:spcBef>
                <a:spcPts val="0"/>
              </a:spcBef>
              <a:spcAft>
                <a:spcPts val="0"/>
              </a:spcAft>
              <a:buNone/>
            </a:pPr>
            <a:r>
              <a:t/>
            </a:r>
            <a:endParaRPr/>
          </a:p>
          <a:p>
            <a:pPr indent="0" lvl="0" marL="0" rtl="0" algn="l">
              <a:spcBef>
                <a:spcPts val="1200"/>
              </a:spcBef>
              <a:spcAft>
                <a:spcPts val="0"/>
              </a:spcAft>
              <a:buNone/>
            </a:pPr>
            <a:r>
              <a:rPr lang="en-GB" sz="3250"/>
              <a:t>Unit 1 – Prepare to train learner driver/riders – meet all legal requirements</a:t>
            </a:r>
            <a:endParaRPr sz="3250"/>
          </a:p>
          <a:p>
            <a:pPr indent="0" lvl="0" marL="0" rtl="0" algn="l">
              <a:spcBef>
                <a:spcPts val="1200"/>
              </a:spcBef>
              <a:spcAft>
                <a:spcPts val="0"/>
              </a:spcAft>
              <a:buNone/>
            </a:pPr>
            <a:r>
              <a:rPr lang="en-GB" sz="3250"/>
              <a:t>Unit 2 – Design learning programmes </a:t>
            </a:r>
            <a:endParaRPr sz="3250"/>
          </a:p>
          <a:p>
            <a:pPr indent="0" lvl="0" marL="0" rtl="0" algn="l">
              <a:spcBef>
                <a:spcPts val="1200"/>
              </a:spcBef>
              <a:spcAft>
                <a:spcPts val="0"/>
              </a:spcAft>
              <a:buNone/>
            </a:pPr>
            <a:r>
              <a:rPr lang="en-GB" sz="3250"/>
              <a:t>Unit 3 – Enable safe and responsible driving/riding</a:t>
            </a:r>
            <a:endParaRPr sz="3250"/>
          </a:p>
          <a:p>
            <a:pPr indent="0" lvl="0" marL="0" rtl="0" algn="l">
              <a:spcBef>
                <a:spcPts val="1200"/>
              </a:spcBef>
              <a:spcAft>
                <a:spcPts val="0"/>
              </a:spcAft>
              <a:buNone/>
            </a:pPr>
            <a:r>
              <a:rPr lang="en-GB" sz="3250"/>
              <a:t>Unit 4 – Manage risk to instructor, learner and third parties</a:t>
            </a:r>
            <a:endParaRPr sz="3250"/>
          </a:p>
          <a:p>
            <a:pPr indent="0" lvl="0" marL="0" rtl="0" algn="l">
              <a:spcBef>
                <a:spcPts val="1200"/>
              </a:spcBef>
              <a:spcAft>
                <a:spcPts val="0"/>
              </a:spcAft>
              <a:buNone/>
            </a:pPr>
            <a:r>
              <a:rPr lang="en-GB" sz="3250"/>
              <a:t>Unit 5 - Evaluate and develop your knowledge, understanding and skills in the driver/rider training industry</a:t>
            </a:r>
            <a:endParaRPr sz="3250"/>
          </a:p>
          <a:p>
            <a:pPr indent="0" lvl="0" marL="0" rtl="0" algn="l">
              <a:spcBef>
                <a:spcPts val="1200"/>
              </a:spcBef>
              <a:spcAft>
                <a:spcPts val="0"/>
              </a:spcAft>
              <a:buNone/>
            </a:pPr>
            <a:r>
              <a:rPr lang="en-GB" sz="3250"/>
              <a:t>Unit 6 - Develop and use a programme of role play for trainee instructors</a:t>
            </a:r>
            <a:endParaRPr sz="3250"/>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3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5 Tips for Following the Standards</a:t>
            </a:r>
            <a:endParaRPr/>
          </a:p>
        </p:txBody>
      </p:sp>
      <p:sp>
        <p:nvSpPr>
          <p:cNvPr id="173" name="Google Shape;173;p33"/>
          <p:cNvSpPr txBox="1"/>
          <p:nvPr>
            <p:ph idx="1" type="body"/>
          </p:nvPr>
        </p:nvSpPr>
        <p:spPr>
          <a:xfrm>
            <a:off x="337825" y="2170625"/>
            <a:ext cx="8520600" cy="22299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AutoNum type="arabicParenR"/>
            </a:pPr>
            <a:r>
              <a:rPr lang="en-GB"/>
              <a:t>Plan lessons around the learner</a:t>
            </a:r>
            <a:endParaRPr/>
          </a:p>
          <a:p>
            <a:pPr indent="-342900" lvl="0" marL="457200" rtl="0" algn="l">
              <a:spcBef>
                <a:spcPts val="0"/>
              </a:spcBef>
              <a:spcAft>
                <a:spcPts val="0"/>
              </a:spcAft>
              <a:buSzPts val="1800"/>
              <a:buAutoNum type="arabicParenR"/>
            </a:pPr>
            <a:r>
              <a:rPr lang="en-GB"/>
              <a:t>Encourage active learning</a:t>
            </a:r>
            <a:endParaRPr/>
          </a:p>
          <a:p>
            <a:pPr indent="-342900" lvl="0" marL="457200" rtl="0" algn="l">
              <a:spcBef>
                <a:spcPts val="0"/>
              </a:spcBef>
              <a:spcAft>
                <a:spcPts val="0"/>
              </a:spcAft>
              <a:buSzPts val="1800"/>
              <a:buAutoNum type="arabicParenR"/>
            </a:pPr>
            <a:r>
              <a:rPr lang="en-GB"/>
              <a:t>Use real scenarios</a:t>
            </a:r>
            <a:endParaRPr/>
          </a:p>
          <a:p>
            <a:pPr indent="-342900" lvl="0" marL="457200" rtl="0" algn="l">
              <a:spcBef>
                <a:spcPts val="0"/>
              </a:spcBef>
              <a:spcAft>
                <a:spcPts val="0"/>
              </a:spcAft>
              <a:buSzPts val="1800"/>
              <a:buAutoNum type="arabicParenR"/>
            </a:pPr>
            <a:r>
              <a:rPr lang="en-GB"/>
              <a:t>Constructive feedback</a:t>
            </a:r>
            <a:endParaRPr/>
          </a:p>
          <a:p>
            <a:pPr indent="-342900" lvl="0" marL="457200" rtl="0" algn="l">
              <a:spcBef>
                <a:spcPts val="0"/>
              </a:spcBef>
              <a:spcAft>
                <a:spcPts val="0"/>
              </a:spcAft>
              <a:buSzPts val="1800"/>
              <a:buAutoNum type="arabicParenR"/>
            </a:pPr>
            <a:r>
              <a:rPr lang="en-GB"/>
              <a:t>Stay up to date with the standards</a:t>
            </a:r>
            <a:endParaRPr/>
          </a:p>
        </p:txBody>
      </p:sp>
      <p:pic>
        <p:nvPicPr>
          <p:cNvPr descr="a green icon with a white check mark inside of it (Provided by Tenor)" id="174" name="Google Shape;174;p33"/>
          <p:cNvPicPr preferRelativeResize="0"/>
          <p:nvPr/>
        </p:nvPicPr>
        <p:blipFill>
          <a:blip r:embed="rId3">
            <a:alphaModFix/>
          </a:blip>
          <a:stretch>
            <a:fillRect/>
          </a:stretch>
        </p:blipFill>
        <p:spPr>
          <a:xfrm>
            <a:off x="6086150" y="1745738"/>
            <a:ext cx="2654776" cy="2654776"/>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pic>
        <p:nvPicPr>
          <p:cNvPr id="179" name="Google Shape;179;p34" title="Brown Abstract Aesthetic Blank A4 Document Landscape.png"/>
          <p:cNvPicPr preferRelativeResize="0"/>
          <p:nvPr/>
        </p:nvPicPr>
        <p:blipFill>
          <a:blip r:embed="rId3">
            <a:alphaModFix/>
          </a:blip>
          <a:stretch>
            <a:fillRect/>
          </a:stretch>
        </p:blipFill>
        <p:spPr>
          <a:xfrm>
            <a:off x="711850" y="152400"/>
            <a:ext cx="7939500" cy="4838701"/>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3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  </a:t>
            </a:r>
            <a:endParaRPr/>
          </a:p>
        </p:txBody>
      </p:sp>
      <p:sp>
        <p:nvSpPr>
          <p:cNvPr id="185" name="Google Shape;185;p35"/>
          <p:cNvSpPr txBox="1"/>
          <p:nvPr>
            <p:ph idx="1" type="body"/>
          </p:nvPr>
        </p:nvSpPr>
        <p:spPr>
          <a:xfrm>
            <a:off x="311700" y="1165575"/>
            <a:ext cx="35094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GB"/>
              <a:t>  </a:t>
            </a:r>
            <a:endParaRPr/>
          </a:p>
        </p:txBody>
      </p:sp>
      <p:pic>
        <p:nvPicPr>
          <p:cNvPr id="186" name="Google Shape;186;p35" title="Untitled design (36).png"/>
          <p:cNvPicPr preferRelativeResize="0"/>
          <p:nvPr/>
        </p:nvPicPr>
        <p:blipFill>
          <a:blip r:embed="rId3">
            <a:alphaModFix/>
          </a:blip>
          <a:stretch>
            <a:fillRect/>
          </a:stretch>
        </p:blipFill>
        <p:spPr>
          <a:xfrm>
            <a:off x="1504176" y="0"/>
            <a:ext cx="6135648" cy="514350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281600" y="45105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House Rules</a:t>
            </a:r>
            <a:endParaRPr/>
          </a:p>
        </p:txBody>
      </p:sp>
      <p:sp>
        <p:nvSpPr>
          <p:cNvPr id="67" name="Google Shape;67;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Mute Microphones</a:t>
            </a:r>
            <a:endParaRPr/>
          </a:p>
          <a:p>
            <a:pPr indent="0" lvl="0" marL="0" rtl="0" algn="l">
              <a:spcBef>
                <a:spcPts val="1200"/>
              </a:spcBef>
              <a:spcAft>
                <a:spcPts val="0"/>
              </a:spcAft>
              <a:buNone/>
            </a:pPr>
            <a:r>
              <a:rPr lang="en-GB"/>
              <a:t>Take Notes</a:t>
            </a:r>
            <a:endParaRPr/>
          </a:p>
          <a:p>
            <a:pPr indent="0" lvl="0" marL="0" rtl="0" algn="l">
              <a:spcBef>
                <a:spcPts val="1200"/>
              </a:spcBef>
              <a:spcAft>
                <a:spcPts val="0"/>
              </a:spcAft>
              <a:buNone/>
            </a:pPr>
            <a:r>
              <a:rPr lang="en-GB"/>
              <a:t>Interact as much as you need</a:t>
            </a:r>
            <a:endParaRPr/>
          </a:p>
          <a:p>
            <a:pPr indent="0" lvl="0" marL="0" rtl="0" algn="l">
              <a:spcBef>
                <a:spcPts val="1200"/>
              </a:spcBef>
              <a:spcAft>
                <a:spcPts val="0"/>
              </a:spcAft>
              <a:buNone/>
            </a:pPr>
            <a:r>
              <a:rPr lang="en-GB"/>
              <a:t>Use chat</a:t>
            </a:r>
            <a:endParaRPr/>
          </a:p>
          <a:p>
            <a:pPr indent="0" lvl="0" marL="0" rtl="0" algn="l">
              <a:spcBef>
                <a:spcPts val="1200"/>
              </a:spcBef>
              <a:spcAft>
                <a:spcPts val="0"/>
              </a:spcAft>
              <a:buNone/>
            </a:pPr>
            <a:r>
              <a:rPr lang="en-GB"/>
              <a:t>Hand up to speak and unmute</a:t>
            </a:r>
            <a:endParaRPr/>
          </a:p>
          <a:p>
            <a:pPr indent="0" lvl="0" marL="0" rtl="0" algn="l">
              <a:spcBef>
                <a:spcPts val="1200"/>
              </a:spcBef>
              <a:spcAft>
                <a:spcPts val="1200"/>
              </a:spcAft>
              <a:buNone/>
            </a:pPr>
            <a:r>
              <a:rPr lang="en-GB"/>
              <a:t>Session is not being recorded</a:t>
            </a:r>
            <a:endParaRPr/>
          </a:p>
        </p:txBody>
      </p:sp>
      <p:pic>
        <p:nvPicPr>
          <p:cNvPr id="68" name="Google Shape;68;p15" title="Add a heading (3).png"/>
          <p:cNvPicPr preferRelativeResize="0"/>
          <p:nvPr/>
        </p:nvPicPr>
        <p:blipFill rotWithShape="1">
          <a:blip r:embed="rId3">
            <a:alphaModFix/>
          </a:blip>
          <a:srcRect b="0" l="9265" r="6737" t="12595"/>
          <a:stretch/>
        </p:blipFill>
        <p:spPr>
          <a:xfrm>
            <a:off x="3940250" y="451050"/>
            <a:ext cx="4939726" cy="4308774"/>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sz="3600"/>
              <a:t>Agenda</a:t>
            </a:r>
            <a:endParaRPr sz="3600"/>
          </a:p>
        </p:txBody>
      </p:sp>
      <p:sp>
        <p:nvSpPr>
          <p:cNvPr id="74" name="Google Shape;74;p16"/>
          <p:cNvSpPr txBox="1"/>
          <p:nvPr>
            <p:ph idx="1" type="body"/>
          </p:nvPr>
        </p:nvSpPr>
        <p:spPr>
          <a:xfrm>
            <a:off x="311700" y="1807700"/>
            <a:ext cx="8520600" cy="2682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2400"/>
              <a:t>NSDRT - National Standards </a:t>
            </a:r>
            <a:r>
              <a:rPr lang="en-GB" sz="2400"/>
              <a:t>for</a:t>
            </a:r>
            <a:r>
              <a:rPr lang="en-GB" sz="2400"/>
              <a:t> Drivers and Rider Trainers</a:t>
            </a:r>
            <a:endParaRPr sz="2400"/>
          </a:p>
          <a:p>
            <a:pPr indent="0" lvl="0" marL="0" rtl="0" algn="l">
              <a:spcBef>
                <a:spcPts val="1200"/>
              </a:spcBef>
              <a:spcAft>
                <a:spcPts val="0"/>
              </a:spcAft>
              <a:buNone/>
            </a:pPr>
            <a:r>
              <a:t/>
            </a:r>
            <a:endParaRPr sz="2400"/>
          </a:p>
          <a:p>
            <a:pPr indent="0" lvl="0" marL="0" rtl="0" algn="l">
              <a:spcBef>
                <a:spcPts val="1200"/>
              </a:spcBef>
              <a:spcAft>
                <a:spcPts val="0"/>
              </a:spcAft>
              <a:buNone/>
            </a:pPr>
            <a:r>
              <a:rPr lang="en-GB" sz="2400"/>
              <a:t>National standards for driving cars and light vans</a:t>
            </a:r>
            <a:endParaRPr sz="2400"/>
          </a:p>
          <a:p>
            <a:pPr indent="0" lvl="0" marL="0" rtl="0" algn="l">
              <a:spcBef>
                <a:spcPts val="120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GB" sz="4020"/>
              <a:t>Jahangir Shah </a:t>
            </a:r>
            <a:endParaRPr sz="4020"/>
          </a:p>
        </p:txBody>
      </p:sp>
      <p:sp>
        <p:nvSpPr>
          <p:cNvPr id="80" name="Google Shape;80;p17"/>
          <p:cNvSpPr txBox="1"/>
          <p:nvPr>
            <p:ph idx="1" type="body"/>
          </p:nvPr>
        </p:nvSpPr>
        <p:spPr>
          <a:xfrm>
            <a:off x="311700" y="155215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Introduce yourself to the group.</a:t>
            </a:r>
            <a:endParaRPr/>
          </a:p>
          <a:p>
            <a:pPr indent="0" lvl="0" marL="0" rtl="0" algn="l">
              <a:spcBef>
                <a:spcPts val="1200"/>
              </a:spcBef>
              <a:spcAft>
                <a:spcPts val="0"/>
              </a:spcAft>
              <a:buNone/>
            </a:pPr>
            <a:r>
              <a:t/>
            </a:r>
            <a:endParaRPr/>
          </a:p>
          <a:p>
            <a:pPr indent="0" lvl="0" marL="0" rtl="0" algn="l">
              <a:spcBef>
                <a:spcPts val="1200"/>
              </a:spcBef>
              <a:spcAft>
                <a:spcPts val="0"/>
              </a:spcAft>
              <a:buNone/>
            </a:pPr>
            <a:r>
              <a:rPr lang="en-GB"/>
              <a:t>What do you do?</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en-GB"/>
              <a:t>Where are you based?</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8"/>
          <p:cNvSpPr txBox="1"/>
          <p:nvPr>
            <p:ph type="title"/>
          </p:nvPr>
        </p:nvSpPr>
        <p:spPr>
          <a:xfrm>
            <a:off x="206875" y="2174850"/>
            <a:ext cx="8520600" cy="572700"/>
          </a:xfrm>
          <a:prstGeom prst="rect">
            <a:avLst/>
          </a:prstGeom>
        </p:spPr>
        <p:txBody>
          <a:bodyPr anchorCtr="0" anchor="t" bIns="91425" lIns="91425" spcFirstLastPara="1" rIns="91425" wrap="square" tIns="91425">
            <a:noAutofit/>
          </a:bodyPr>
          <a:lstStyle/>
          <a:p>
            <a:pPr indent="0" lvl="0" marL="0" rtl="0" algn="ctr">
              <a:lnSpc>
                <a:spcPct val="115000"/>
              </a:lnSpc>
              <a:spcBef>
                <a:spcPts val="0"/>
              </a:spcBef>
              <a:spcAft>
                <a:spcPts val="1200"/>
              </a:spcAft>
              <a:buClr>
                <a:schemeClr val="dk1"/>
              </a:buClr>
              <a:buSzPts val="1100"/>
              <a:buFont typeface="Arial"/>
              <a:buNone/>
            </a:pPr>
            <a:r>
              <a:rPr b="1" lang="en-GB" sz="5000">
                <a:solidFill>
                  <a:schemeClr val="dk2"/>
                </a:solidFill>
              </a:rPr>
              <a:t>What is the NSDRT?</a:t>
            </a:r>
            <a:endParaRPr b="1" sz="5000"/>
          </a:p>
        </p:txBody>
      </p:sp>
      <p:sp>
        <p:nvSpPr>
          <p:cNvPr id="86" name="Google Shape;86;p18"/>
          <p:cNvSpPr txBox="1"/>
          <p:nvPr>
            <p:ph idx="1" type="body"/>
          </p:nvPr>
        </p:nvSpPr>
        <p:spPr>
          <a:xfrm>
            <a:off x="252725" y="251535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NSDRT Document</a:t>
            </a:r>
            <a:endParaRPr/>
          </a:p>
        </p:txBody>
      </p:sp>
      <p:sp>
        <p:nvSpPr>
          <p:cNvPr id="92" name="Google Shape;92;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What is the NSDRT?</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en-GB"/>
              <a:t>This national standard sets out the skills, knowledge and understanding needed to deliver a programme of driver/rider training. It covers training for drivers or riders of all types of cars, light vans, motorcycles and mopeds for use on the road. It covers training for licence acquisition and post-test driving/riding programmes.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0"/>
          <p:cNvSpPr txBox="1"/>
          <p:nvPr>
            <p:ph type="title"/>
          </p:nvPr>
        </p:nvSpPr>
        <p:spPr>
          <a:xfrm>
            <a:off x="311700" y="19990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GB" sz="4020"/>
              <a:t>What is the National Standard for driving cars and light vans?</a:t>
            </a:r>
            <a:endParaRPr b="1" sz="4020"/>
          </a:p>
        </p:txBody>
      </p:sp>
      <p:sp>
        <p:nvSpPr>
          <p:cNvPr id="98" name="Google Shape;98;p20"/>
          <p:cNvSpPr txBox="1"/>
          <p:nvPr>
            <p:ph idx="1" type="body"/>
          </p:nvPr>
        </p:nvSpPr>
        <p:spPr>
          <a:xfrm>
            <a:off x="403425" y="519202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National Standard for driving cars and light vans</a:t>
            </a:r>
            <a:endParaRPr/>
          </a:p>
        </p:txBody>
      </p:sp>
      <p:sp>
        <p:nvSpPr>
          <p:cNvPr id="104" name="Google Shape;104;p21"/>
          <p:cNvSpPr txBox="1"/>
          <p:nvPr>
            <p:ph idx="1" type="body"/>
          </p:nvPr>
        </p:nvSpPr>
        <p:spPr>
          <a:xfrm>
            <a:off x="311700" y="155552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What is the National standard for driving cars and light vans?</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en-GB"/>
              <a:t>The skills, knowledge and understanding you need to be a safe and responsible driver of a car or van (category B vehicle).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