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6858000" cx="12192000"/>
  <p:notesSz cx="6858000" cy="9144000"/>
  <p:embeddedFontLst>
    <p:embeddedFont>
      <p:font typeface="Play"/>
      <p:regular r:id="rId55"/>
      <p:bold r:id="rId56"/>
    </p:embeddedFont>
    <p:embeddedFont>
      <p:font typeface="Lobster"/>
      <p:regular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8" roundtripDataSignature="AMtx7mgSR/w4SXCfi6/KOfbw713cLkw9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Play-regular.fnt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Lobster-regular.fntdata"/><Relationship Id="rId12" Type="http://schemas.openxmlformats.org/officeDocument/2006/relationships/slide" Target="slides/slide7.xml"/><Relationship Id="rId56" Type="http://schemas.openxmlformats.org/officeDocument/2006/relationships/font" Target="fonts/Play-bold.fntdata"/><Relationship Id="rId15" Type="http://schemas.openxmlformats.org/officeDocument/2006/relationships/slide" Target="slides/slide10.xml"/><Relationship Id="rId14" Type="http://schemas.openxmlformats.org/officeDocument/2006/relationships/slide" Target="slides/slide9.xml"/><Relationship Id="rId58"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70893b1cf9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70893b1cf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70893b1cf9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70893b1cf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4d186d4e4d_0_2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4d186d4e4d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70893b1cf9_0_2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70893b1cf9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4d186d4e4d_0_2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4d186d4e4d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4d186d4e4d_0_2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4d186d4e4d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4d186d4e4d_0_2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4d186d4e4d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4d186d4e4d_0_2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4d186d4e4d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70893b1cf9_0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70893b1cf9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70893b1cf9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70893b1cf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4d186d4e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4d186d4e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4d186d4e4d_0_2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4d186d4e4d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4d56ce8c2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4d56ce8c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70893b1cf9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70893b1cf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4d56ce8c2b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4d56ce8c2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70893b1cf9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70893b1cf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4d56ce8c2b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4d56ce8c2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70bb17be7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70bb17be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70893b1cf9_0_2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70893b1cf9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70893b1cf9_0_2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70893b1cf9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70893b1cf9_0_2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70893b1cf9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4d186d4e4d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4d186d4e4d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4d56ce8c2b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4d56ce8c2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70893b1cf9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70893b1cf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7dcc2a03c0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7dcc2a03c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4d56ce8c2b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4d56ce8c2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4d56ce8c2b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4d56ce8c2b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4d56ce8c2b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4d56ce8c2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70893b1cf9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70893b1cf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70893b1cf9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70893b1cf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4d56ce8c2b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34d56ce8c2b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b52616c3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b52616c3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4d186d4e4d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4d186d4e4d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4d56ce8c2b_0_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34d56ce8c2b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4d56ce8c2b_0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4d56ce8c2b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4d56ce8c2b_0_1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34d56ce8c2b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4d56ce8c2b_0_1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4d56ce8c2b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4d5c49dc4b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34d5c49dc4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4d5c49dc4b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4d5c49dc4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70893b1cf9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370893b1cf9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7dcc2a03c0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37dcc2a03c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5014291c6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35014291c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70893b1cf9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370893b1cf9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7dcc2a03c0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7dcc2a03c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4d186d4e4d_0_2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4d186d4e4d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70893b1cf9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70893b1cf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70893b1cf9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70893b1cf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70893b1cf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70893b1c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 name="Shape 84"/>
        <p:cNvGrpSpPr/>
        <p:nvPr/>
      </p:nvGrpSpPr>
      <p:grpSpPr>
        <a:xfrm>
          <a:off x="0" y="0"/>
          <a:ext cx="0" cy="0"/>
          <a:chOff x="0" y="0"/>
          <a:chExt cx="0" cy="0"/>
        </a:xfrm>
      </p:grpSpPr>
      <p:sp>
        <p:nvSpPr>
          <p:cNvPr id="85" name="Google Shape;85;g34d186d4e4d_0_115"/>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86" name="Google Shape;86;g34d186d4e4d_0_115"/>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87" name="Google Shape;87;g34d186d4e4d_0_1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8" name="Shape 88"/>
        <p:cNvGrpSpPr/>
        <p:nvPr/>
      </p:nvGrpSpPr>
      <p:grpSpPr>
        <a:xfrm>
          <a:off x="0" y="0"/>
          <a:ext cx="0" cy="0"/>
          <a:chOff x="0" y="0"/>
          <a:chExt cx="0" cy="0"/>
        </a:xfrm>
      </p:grpSpPr>
      <p:sp>
        <p:nvSpPr>
          <p:cNvPr id="89" name="Google Shape;89;g34d186d4e4d_0_119"/>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90" name="Google Shape;90;g34d186d4e4d_0_11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g34d186d4e4d_0_122"/>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93" name="Google Shape;93;g34d186d4e4d_0_122"/>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94" name="Google Shape;94;g34d186d4e4d_0_12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sp>
        <p:nvSpPr>
          <p:cNvPr id="96" name="Google Shape;96;g34d186d4e4d_0_12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97" name="Google Shape;97;g34d186d4e4d_0_126"/>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98" name="Google Shape;98;g34d186d4e4d_0_126"/>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99" name="Google Shape;99;g34d186d4e4d_0_12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g34d186d4e4d_0_131"/>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02" name="Google Shape;102;g34d186d4e4d_0_13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3" name="Shape 103"/>
        <p:cNvGrpSpPr/>
        <p:nvPr/>
      </p:nvGrpSpPr>
      <p:grpSpPr>
        <a:xfrm>
          <a:off x="0" y="0"/>
          <a:ext cx="0" cy="0"/>
          <a:chOff x="0" y="0"/>
          <a:chExt cx="0" cy="0"/>
        </a:xfrm>
      </p:grpSpPr>
      <p:sp>
        <p:nvSpPr>
          <p:cNvPr id="104" name="Google Shape;104;g34d186d4e4d_0_134"/>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105" name="Google Shape;105;g34d186d4e4d_0_134"/>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106" name="Google Shape;106;g34d186d4e4d_0_13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7" name="Shape 107"/>
        <p:cNvGrpSpPr/>
        <p:nvPr/>
      </p:nvGrpSpPr>
      <p:grpSpPr>
        <a:xfrm>
          <a:off x="0" y="0"/>
          <a:ext cx="0" cy="0"/>
          <a:chOff x="0" y="0"/>
          <a:chExt cx="0" cy="0"/>
        </a:xfrm>
      </p:grpSpPr>
      <p:sp>
        <p:nvSpPr>
          <p:cNvPr id="108" name="Google Shape;108;g34d186d4e4d_0_138"/>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109" name="Google Shape;109;g34d186d4e4d_0_13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0" name="Shape 110"/>
        <p:cNvGrpSpPr/>
        <p:nvPr/>
      </p:nvGrpSpPr>
      <p:grpSpPr>
        <a:xfrm>
          <a:off x="0" y="0"/>
          <a:ext cx="0" cy="0"/>
          <a:chOff x="0" y="0"/>
          <a:chExt cx="0" cy="0"/>
        </a:xfrm>
      </p:grpSpPr>
      <p:sp>
        <p:nvSpPr>
          <p:cNvPr id="111" name="Google Shape;111;g34d186d4e4d_0_141"/>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 name="Google Shape;112;g34d186d4e4d_0_141"/>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113" name="Google Shape;113;g34d186d4e4d_0_141"/>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4" name="Google Shape;114;g34d186d4e4d_0_141"/>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15" name="Google Shape;115;g34d186d4e4d_0_14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g34d186d4e4d_0_147"/>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118" name="Google Shape;118;g34d186d4e4d_0_14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9" name="Shape 119"/>
        <p:cNvGrpSpPr/>
        <p:nvPr/>
      </p:nvGrpSpPr>
      <p:grpSpPr>
        <a:xfrm>
          <a:off x="0" y="0"/>
          <a:ext cx="0" cy="0"/>
          <a:chOff x="0" y="0"/>
          <a:chExt cx="0" cy="0"/>
        </a:xfrm>
      </p:grpSpPr>
      <p:sp>
        <p:nvSpPr>
          <p:cNvPr id="120" name="Google Shape;120;g34d186d4e4d_0_150"/>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121" name="Google Shape;121;g34d186d4e4d_0_150"/>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122" name="Google Shape;122;g34d186d4e4d_0_15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3" name="Shape 123"/>
        <p:cNvGrpSpPr/>
        <p:nvPr/>
      </p:nvGrpSpPr>
      <p:grpSpPr>
        <a:xfrm>
          <a:off x="0" y="0"/>
          <a:ext cx="0" cy="0"/>
          <a:chOff x="0" y="0"/>
          <a:chExt cx="0" cy="0"/>
        </a:xfrm>
      </p:grpSpPr>
      <p:sp>
        <p:nvSpPr>
          <p:cNvPr id="124" name="Google Shape;124;g34d186d4e4d_0_15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2"/>
          <p:cNvSpPr/>
          <p:nvPr>
            <p:ph idx="2" type="pic"/>
          </p:nvPr>
        </p:nvSpPr>
        <p:spPr>
          <a:xfrm>
            <a:off x="5183188" y="987425"/>
            <a:ext cx="6172200" cy="4873625"/>
          </a:xfrm>
          <a:prstGeom prst="rect">
            <a:avLst/>
          </a:prstGeom>
          <a:noFill/>
          <a:ln>
            <a:noFill/>
          </a:ln>
        </p:spPr>
      </p:sp>
      <p:sp>
        <p:nvSpPr>
          <p:cNvPr id="64" name="Google Shape;64;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0" name="Shape 80"/>
        <p:cNvGrpSpPr/>
        <p:nvPr/>
      </p:nvGrpSpPr>
      <p:grpSpPr>
        <a:xfrm>
          <a:off x="0" y="0"/>
          <a:ext cx="0" cy="0"/>
          <a:chOff x="0" y="0"/>
          <a:chExt cx="0" cy="0"/>
        </a:xfrm>
      </p:grpSpPr>
      <p:sp>
        <p:nvSpPr>
          <p:cNvPr id="81" name="Google Shape;81;g34d186d4e4d_0_11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82" name="Google Shape;82;g34d186d4e4d_0_11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3" name="Google Shape;83;g34d186d4e4d_0_11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2.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25.jp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18.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16.png"/><Relationship Id="rId4" Type="http://schemas.openxmlformats.org/officeDocument/2006/relationships/hyperlink" Target="http://www.gov.uk/"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26.jpg"/><Relationship Id="rId4" Type="http://schemas.openxmlformats.org/officeDocument/2006/relationships/image" Target="../media/image2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A light bulb with a question mark&#10;&#10;Description automatically generated" id="129" name="Google Shape;129;p1"/>
          <p:cNvPicPr preferRelativeResize="0"/>
          <p:nvPr/>
        </p:nvPicPr>
        <p:blipFill rotWithShape="1">
          <a:blip r:embed="rId3">
            <a:alphaModFix/>
          </a:blip>
          <a:srcRect b="0" l="0" r="0" t="0"/>
          <a:stretch/>
        </p:blipFill>
        <p:spPr>
          <a:xfrm>
            <a:off x="843519" y="1579523"/>
            <a:ext cx="3929657" cy="3698953"/>
          </a:xfrm>
          <a:prstGeom prst="rect">
            <a:avLst/>
          </a:prstGeom>
          <a:noFill/>
          <a:ln>
            <a:noFill/>
          </a:ln>
        </p:spPr>
      </p:pic>
      <p:sp>
        <p:nvSpPr>
          <p:cNvPr id="130" name="Google Shape;130;p1"/>
          <p:cNvSpPr txBox="1"/>
          <p:nvPr/>
        </p:nvSpPr>
        <p:spPr>
          <a:xfrm>
            <a:off x="4730048" y="1936282"/>
            <a:ext cx="6927600" cy="2616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en-GB" sz="7200" u="none" cap="none" strike="noStrike">
                <a:solidFill>
                  <a:schemeClr val="dk1"/>
                </a:solidFill>
              </a:rPr>
              <a:t>WELCOME</a:t>
            </a:r>
            <a:endParaRPr/>
          </a:p>
          <a:p>
            <a:pPr indent="0" lvl="0" marL="0" marR="0" rtl="0" algn="ctr">
              <a:spcBef>
                <a:spcPts val="0"/>
              </a:spcBef>
              <a:spcAft>
                <a:spcPts val="0"/>
              </a:spcAft>
              <a:buNone/>
            </a:pPr>
            <a:r>
              <a:t/>
            </a:r>
            <a:endParaRPr i="0" sz="1800" u="none" cap="none" strike="noStrike">
              <a:solidFill>
                <a:schemeClr val="dk1"/>
              </a:solidFill>
            </a:endParaRPr>
          </a:p>
          <a:p>
            <a:pPr indent="0" lvl="0" marL="0" marR="0" rtl="0" algn="ctr">
              <a:spcBef>
                <a:spcPts val="0"/>
              </a:spcBef>
              <a:spcAft>
                <a:spcPts val="0"/>
              </a:spcAft>
              <a:buNone/>
            </a:pPr>
            <a:r>
              <a:rPr i="0" lang="en-GB" sz="2800" u="none" cap="none" strike="noStrike">
                <a:solidFill>
                  <a:schemeClr val="dk1"/>
                </a:solidFill>
              </a:rPr>
              <a:t>To IDEA </a:t>
            </a:r>
            <a:endParaRPr/>
          </a:p>
          <a:p>
            <a:pPr indent="0" lvl="0" marL="0" marR="0" rtl="0" algn="ctr">
              <a:spcBef>
                <a:spcPts val="0"/>
              </a:spcBef>
              <a:spcAft>
                <a:spcPts val="0"/>
              </a:spcAft>
              <a:buNone/>
            </a:pPr>
            <a:r>
              <a:t/>
            </a:r>
            <a:endParaRPr i="0" sz="1800" u="none" cap="none" strike="noStrike">
              <a:solidFill>
                <a:schemeClr val="dk1"/>
              </a:solidFill>
            </a:endParaRPr>
          </a:p>
          <a:p>
            <a:pPr indent="0" lvl="0" marL="0" marR="0" rtl="0" algn="ctr">
              <a:spcBef>
                <a:spcPts val="0"/>
              </a:spcBef>
              <a:spcAft>
                <a:spcPts val="0"/>
              </a:spcAft>
              <a:buNone/>
            </a:pPr>
            <a:r>
              <a:rPr i="0" lang="en-GB" sz="2800" u="none" cap="none" strike="noStrike">
                <a:solidFill>
                  <a:schemeClr val="dk1"/>
                </a:solidFill>
              </a:rPr>
              <a:t>Innovative Driving Education Academy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70893b1cf9_0_9"/>
          <p:cNvSpPr txBox="1"/>
          <p:nvPr/>
        </p:nvSpPr>
        <p:spPr>
          <a:xfrm>
            <a:off x="1693650" y="2137350"/>
            <a:ext cx="8933100" cy="47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3600">
                <a:solidFill>
                  <a:srgbClr val="7030A0"/>
                </a:solidFill>
              </a:rPr>
              <a:t>What is the definition of a vulnerable adult?</a:t>
            </a:r>
            <a:r>
              <a:rPr lang="en-GB" sz="3600">
                <a:solidFill>
                  <a:schemeClr val="dk1"/>
                </a:solidFill>
              </a:rPr>
              <a:t> </a:t>
            </a:r>
            <a:endParaRPr sz="3600">
              <a:solidFill>
                <a:schemeClr val="dk1"/>
              </a:solidFill>
            </a:endParaRPr>
          </a:p>
          <a:p>
            <a:pPr indent="0" lvl="0" marL="0" rtl="0" algn="l">
              <a:spcBef>
                <a:spcPts val="0"/>
              </a:spcBef>
              <a:spcAft>
                <a:spcPts val="0"/>
              </a:spcAft>
              <a:buNone/>
            </a:pPr>
            <a:r>
              <a:t/>
            </a:r>
            <a:endParaRPr sz="36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70893b1cf9_0_18"/>
          <p:cNvSpPr txBox="1"/>
          <p:nvPr/>
        </p:nvSpPr>
        <p:spPr>
          <a:xfrm>
            <a:off x="600000" y="2113750"/>
            <a:ext cx="10992000" cy="63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2400">
                <a:solidFill>
                  <a:schemeClr val="dk1"/>
                </a:solidFill>
              </a:rPr>
              <a:t>An adult at risk is any person who is aged 18 years or over that may be at risk of abuse or neglect, because of their needs or support.</a:t>
            </a:r>
            <a:r>
              <a:rPr b="1" lang="en-GB" sz="1800">
                <a:solidFill>
                  <a:srgbClr val="7030A0"/>
                </a:solidFill>
              </a:rPr>
              <a:t> </a:t>
            </a:r>
            <a:endParaRPr b="1" sz="1800">
              <a:solidFill>
                <a:srgbClr val="7030A0"/>
              </a:solidFill>
            </a:endParaRPr>
          </a:p>
          <a:p>
            <a:pPr indent="0" lvl="0" marL="0" rtl="0" algn="l">
              <a:spcBef>
                <a:spcPts val="0"/>
              </a:spcBef>
              <a:spcAft>
                <a:spcPts val="0"/>
              </a:spcAft>
              <a:buNone/>
            </a:pPr>
            <a:r>
              <a:t/>
            </a:r>
            <a:endParaRPr sz="24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34d186d4e4d_0_222"/>
          <p:cNvSpPr txBox="1"/>
          <p:nvPr>
            <p:ph type="title"/>
          </p:nvPr>
        </p:nvSpPr>
        <p:spPr>
          <a:xfrm>
            <a:off x="415650" y="583842"/>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Clr>
                <a:schemeClr val="dk1"/>
              </a:buClr>
              <a:buSzPct val="33333"/>
              <a:buFont typeface="Arial"/>
              <a:buNone/>
            </a:pPr>
            <a:r>
              <a:rPr lang="en-GB" sz="3300"/>
              <a:t>Safeguarding Legislation</a:t>
            </a:r>
            <a:r>
              <a:rPr lang="en-GB" sz="2600"/>
              <a:t> </a:t>
            </a:r>
            <a:endParaRPr sz="2600"/>
          </a:p>
          <a:p>
            <a:pPr indent="0" lvl="0" marL="0" rtl="0" algn="l">
              <a:lnSpc>
                <a:spcPct val="115000"/>
              </a:lnSpc>
              <a:spcBef>
                <a:spcPts val="0"/>
              </a:spcBef>
              <a:spcAft>
                <a:spcPts val="0"/>
              </a:spcAft>
              <a:buNone/>
            </a:pPr>
            <a:r>
              <a:t/>
            </a:r>
            <a:endParaRPr b="1" sz="1800">
              <a:solidFill>
                <a:srgbClr val="7030A0"/>
              </a:solidFill>
            </a:endParaRPr>
          </a:p>
          <a:p>
            <a:pPr indent="0" lvl="0" marL="0" rtl="0" algn="l">
              <a:lnSpc>
                <a:spcPct val="115000"/>
              </a:lnSpc>
              <a:spcBef>
                <a:spcPts val="0"/>
              </a:spcBef>
              <a:spcAft>
                <a:spcPts val="0"/>
              </a:spcAft>
              <a:buClr>
                <a:schemeClr val="dk1"/>
              </a:buClr>
              <a:buSzPct val="61111"/>
              <a:buFont typeface="Arial"/>
              <a:buNone/>
            </a:pPr>
            <a:r>
              <a:rPr b="1" lang="en-GB" sz="1800">
                <a:solidFill>
                  <a:srgbClr val="7030A0"/>
                </a:solidFill>
              </a:rPr>
              <a:t>The avoidable death of Victoria Climbié resulted in the biggest changes for 30 years</a:t>
            </a:r>
            <a:endParaRPr b="1" sz="1800">
              <a:solidFill>
                <a:srgbClr val="7030A0"/>
              </a:solidFill>
            </a:endParaRPr>
          </a:p>
          <a:p>
            <a:pPr indent="0" lvl="0" marL="0" rtl="0" algn="l">
              <a:lnSpc>
                <a:spcPct val="115000"/>
              </a:lnSpc>
              <a:spcBef>
                <a:spcPts val="0"/>
              </a:spcBef>
              <a:spcAft>
                <a:spcPts val="0"/>
              </a:spcAft>
              <a:buNone/>
            </a:pPr>
            <a:r>
              <a:rPr b="1" lang="en-GB" sz="1800">
                <a:solidFill>
                  <a:srgbClr val="7030A0"/>
                </a:solidFill>
              </a:rPr>
              <a:t>in safeguarding and child protection. The government initiated an inquiry into Victoria’s death headed by Lord Laming. </a:t>
            </a:r>
            <a:endParaRPr>
              <a:solidFill>
                <a:srgbClr val="7030A0"/>
              </a:solidFill>
            </a:endParaRPr>
          </a:p>
        </p:txBody>
      </p:sp>
      <p:sp>
        <p:nvSpPr>
          <p:cNvPr id="196" name="Google Shape;196;g34d186d4e4d_0_222"/>
          <p:cNvSpPr txBox="1"/>
          <p:nvPr>
            <p:ph idx="1" type="body"/>
          </p:nvPr>
        </p:nvSpPr>
        <p:spPr>
          <a:xfrm>
            <a:off x="688800" y="3936925"/>
            <a:ext cx="10014300" cy="873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GB" sz="1800">
                <a:solidFill>
                  <a:schemeClr val="dk1"/>
                </a:solidFill>
              </a:rPr>
              <a:t>England , Northern Ireland ,&amp; Wales each have their frameworks setting out duties and responsibilities of organisations to keep children and vulnerable adults safe. </a:t>
            </a:r>
            <a:endParaRPr sz="1800">
              <a:solidFill>
                <a:schemeClr val="dk1"/>
              </a:solidFill>
            </a:endParaRPr>
          </a:p>
          <a:p>
            <a:pPr indent="0" lvl="0" marL="0" rtl="0" algn="l">
              <a:spcBef>
                <a:spcPts val="0"/>
              </a:spcBef>
              <a:spcAft>
                <a:spcPts val="1600"/>
              </a:spcAft>
              <a:buNone/>
            </a:pPr>
            <a:r>
              <a:rPr lang="en-GB" sz="1800">
                <a:solidFill>
                  <a:schemeClr val="dk1"/>
                </a:solidFill>
              </a:rPr>
              <a:t>Scotland as its own different </a:t>
            </a:r>
            <a:r>
              <a:rPr lang="en-GB" sz="1800">
                <a:solidFill>
                  <a:schemeClr val="dk1"/>
                </a:solidFill>
              </a:rPr>
              <a:t>legislation, that is different to the parts of the british isles </a:t>
            </a:r>
            <a:endParaRPr sz="1800">
              <a:solidFill>
                <a:schemeClr val="dk1"/>
              </a:solidFill>
            </a:endParaRPr>
          </a:p>
        </p:txBody>
      </p:sp>
      <p:sp>
        <p:nvSpPr>
          <p:cNvPr id="197" name="Google Shape;197;g34d186d4e4d_0_222"/>
          <p:cNvSpPr txBox="1"/>
          <p:nvPr/>
        </p:nvSpPr>
        <p:spPr>
          <a:xfrm>
            <a:off x="1576425" y="2254350"/>
            <a:ext cx="8639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7030A0"/>
                </a:solidFill>
              </a:rPr>
              <a:t>Victoria was abused for months by her Great Aunt and her Great Aunt’s boyfriend</a:t>
            </a:r>
            <a:endParaRPr sz="1000">
              <a:solidFill>
                <a:srgbClr val="7030A0"/>
              </a:solidFill>
            </a:endParaRPr>
          </a:p>
        </p:txBody>
      </p:sp>
      <p:sp>
        <p:nvSpPr>
          <p:cNvPr id="198" name="Google Shape;198;g34d186d4e4d_0_222"/>
          <p:cNvSpPr txBox="1"/>
          <p:nvPr/>
        </p:nvSpPr>
        <p:spPr>
          <a:xfrm>
            <a:off x="1576425" y="2593050"/>
            <a:ext cx="8877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7030A0"/>
                </a:solidFill>
              </a:rPr>
              <a:t>Victoria died on the 25</a:t>
            </a:r>
            <a:r>
              <a:rPr baseline="30000" lang="en-GB" sz="1000">
                <a:solidFill>
                  <a:srgbClr val="7030A0"/>
                </a:solidFill>
              </a:rPr>
              <a:t>th</a:t>
            </a:r>
            <a:r>
              <a:rPr lang="en-GB" sz="1000">
                <a:solidFill>
                  <a:srgbClr val="7030A0"/>
                </a:solidFill>
              </a:rPr>
              <a:t> February 2000 with 128 separate injuries to her body</a:t>
            </a:r>
            <a:endParaRPr sz="1000">
              <a:solidFill>
                <a:srgbClr val="7030A0"/>
              </a:solidFill>
            </a:endParaRPr>
          </a:p>
        </p:txBody>
      </p:sp>
      <p:sp>
        <p:nvSpPr>
          <p:cNvPr id="199" name="Google Shape;199;g34d186d4e4d_0_222"/>
          <p:cNvSpPr txBox="1"/>
          <p:nvPr/>
        </p:nvSpPr>
        <p:spPr>
          <a:xfrm>
            <a:off x="1576425" y="2931738"/>
            <a:ext cx="8458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1"/>
                </a:solidFill>
              </a:rPr>
              <a:t>I</a:t>
            </a:r>
            <a:r>
              <a:rPr lang="en-GB" sz="1000">
                <a:solidFill>
                  <a:srgbClr val="7030A0"/>
                </a:solidFill>
              </a:rPr>
              <a:t>t was found that there were safeguarding failures at every level, and in every organisation. With </a:t>
            </a:r>
            <a:r>
              <a:rPr lang="en-GB" sz="1000">
                <a:solidFill>
                  <a:srgbClr val="7030A0"/>
                </a:solidFill>
              </a:rPr>
              <a:t>repeated</a:t>
            </a:r>
            <a:r>
              <a:rPr lang="en-GB" sz="1000">
                <a:solidFill>
                  <a:srgbClr val="7030A0"/>
                </a:solidFill>
              </a:rPr>
              <a:t> failures of basic </a:t>
            </a:r>
            <a:r>
              <a:rPr lang="en-GB" sz="1000">
                <a:solidFill>
                  <a:srgbClr val="7030A0"/>
                </a:solidFill>
              </a:rPr>
              <a:t>professional</a:t>
            </a:r>
            <a:r>
              <a:rPr lang="en-GB" sz="1000">
                <a:solidFill>
                  <a:srgbClr val="7030A0"/>
                </a:solidFill>
              </a:rPr>
              <a:t> practice</a:t>
            </a:r>
            <a:endParaRPr sz="1000">
              <a:solidFill>
                <a:srgbClr val="7030A0"/>
              </a:solidFill>
            </a:endParaRPr>
          </a:p>
        </p:txBody>
      </p:sp>
      <p:sp>
        <p:nvSpPr>
          <p:cNvPr id="200" name="Google Shape;200;g34d186d4e4d_0_222"/>
          <p:cNvSpPr txBox="1"/>
          <p:nvPr/>
        </p:nvSpPr>
        <p:spPr>
          <a:xfrm>
            <a:off x="1576425" y="3087988"/>
            <a:ext cx="97107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000">
              <a:solidFill>
                <a:srgbClr val="7030A0"/>
              </a:solidFill>
            </a:endParaRPr>
          </a:p>
          <a:p>
            <a:pPr indent="0" lvl="0" marL="0" rtl="0" algn="l">
              <a:lnSpc>
                <a:spcPct val="115000"/>
              </a:lnSpc>
              <a:spcBef>
                <a:spcPts val="0"/>
              </a:spcBef>
              <a:spcAft>
                <a:spcPts val="0"/>
              </a:spcAft>
              <a:buNone/>
            </a:pPr>
            <a:r>
              <a:rPr lang="en-GB" sz="1000">
                <a:solidFill>
                  <a:srgbClr val="7030A0"/>
                </a:solidFill>
              </a:rPr>
              <a:t>Victoria was known to three housing departments, four social services departments, two GPs, two hospitals, an NSPCC-run family centre and two police child protection</a:t>
            </a:r>
            <a:endParaRPr sz="1000">
              <a:solidFill>
                <a:srgbClr val="7030A0"/>
              </a:solidFill>
            </a:endParaRPr>
          </a:p>
          <a:p>
            <a:pPr indent="0" lvl="0" marL="0" rtl="0" algn="l">
              <a:spcBef>
                <a:spcPts val="0"/>
              </a:spcBef>
              <a:spcAft>
                <a:spcPts val="0"/>
              </a:spcAft>
              <a:buNone/>
            </a:pPr>
            <a:r>
              <a:rPr lang="en-GB" sz="1000">
                <a:solidFill>
                  <a:srgbClr val="7030A0"/>
                </a:solidFill>
              </a:rPr>
              <a:t>teams, but the abuse and neglect did not come to light until after her death</a:t>
            </a:r>
            <a:endParaRPr sz="1000">
              <a:solidFill>
                <a:srgbClr val="7030A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370893b1cf9_0_267"/>
          <p:cNvSpPr txBox="1"/>
          <p:nvPr>
            <p:ph idx="1" type="body"/>
          </p:nvPr>
        </p:nvSpPr>
        <p:spPr>
          <a:xfrm>
            <a:off x="415650" y="392708"/>
            <a:ext cx="11360700" cy="4555200"/>
          </a:xfrm>
          <a:prstGeom prst="rect">
            <a:avLst/>
          </a:prstGeom>
        </p:spPr>
        <p:txBody>
          <a:bodyPr anchorCtr="0" anchor="t" bIns="121900" lIns="121900" spcFirstLastPara="1" rIns="121900" wrap="square" tIns="121900">
            <a:normAutofit fontScale="92500" lnSpcReduction="20000"/>
          </a:bodyPr>
          <a:lstStyle/>
          <a:p>
            <a:pPr indent="0" lvl="0" marL="0" rtl="0" algn="l">
              <a:spcBef>
                <a:spcPts val="0"/>
              </a:spcBef>
              <a:spcAft>
                <a:spcPts val="0"/>
              </a:spcAft>
              <a:buClr>
                <a:schemeClr val="dk1"/>
              </a:buClr>
              <a:buSzPct val="45833"/>
              <a:buFont typeface="Arial"/>
              <a:buNone/>
            </a:pPr>
            <a:r>
              <a:rPr lang="en-GB">
                <a:solidFill>
                  <a:srgbClr val="009ED5"/>
                </a:solidFill>
              </a:rPr>
              <a:t>•</a:t>
            </a:r>
            <a:r>
              <a:rPr lang="en-GB">
                <a:solidFill>
                  <a:srgbClr val="FF0000"/>
                </a:solidFill>
              </a:rPr>
              <a:t> </a:t>
            </a:r>
            <a:r>
              <a:rPr lang="en-GB">
                <a:solidFill>
                  <a:schemeClr val="dk1"/>
                </a:solidFill>
              </a:rPr>
              <a:t>Lord Lamming recognised that safeguarding and promoting the welfare</a:t>
            </a:r>
            <a:br>
              <a:rPr lang="en-GB">
                <a:solidFill>
                  <a:schemeClr val="dk1"/>
                </a:solidFill>
              </a:rPr>
            </a:br>
            <a:r>
              <a:rPr lang="en-GB">
                <a:solidFill>
                  <a:schemeClr val="dk1"/>
                </a:solidFill>
              </a:rPr>
              <a:t>  of children is </a:t>
            </a:r>
            <a:r>
              <a:rPr b="1" lang="en-GB">
                <a:solidFill>
                  <a:srgbClr val="009ED5"/>
                </a:solidFill>
              </a:rPr>
              <a:t>everyone’s responsibility</a:t>
            </a:r>
            <a:r>
              <a:rPr lang="en-GB">
                <a:solidFill>
                  <a:schemeClr val="dk1"/>
                </a:solidFill>
              </a:rPr>
              <a:t>. Most importantly, the child</a:t>
            </a:r>
            <a:br>
              <a:rPr lang="en-GB">
                <a:solidFill>
                  <a:schemeClr val="dk1"/>
                </a:solidFill>
              </a:rPr>
            </a:br>
            <a:r>
              <a:rPr lang="en-GB">
                <a:solidFill>
                  <a:schemeClr val="dk1"/>
                </a:solidFill>
              </a:rPr>
              <a:t>  should remain at the centre of everyone’s thinking</a:t>
            </a:r>
            <a:endParaRPr>
              <a:solidFill>
                <a:schemeClr val="dk1"/>
              </a:solidFill>
            </a:endParaRPr>
          </a:p>
          <a:p>
            <a:pPr indent="0" lvl="0" marL="0" rtl="0" algn="l">
              <a:spcBef>
                <a:spcPts val="1400"/>
              </a:spcBef>
              <a:spcAft>
                <a:spcPts val="0"/>
              </a:spcAft>
              <a:buClr>
                <a:schemeClr val="dk1"/>
              </a:buClr>
              <a:buSzPct val="45833"/>
              <a:buFont typeface="Arial"/>
              <a:buNone/>
            </a:pPr>
            <a:r>
              <a:rPr lang="en-GB">
                <a:solidFill>
                  <a:schemeClr val="dk1"/>
                </a:solidFill>
              </a:rPr>
              <a:t>A green paper outlining a framework of outcomes expected for all children</a:t>
            </a:r>
            <a:endParaRPr>
              <a:solidFill>
                <a:schemeClr val="dk1"/>
              </a:solidFill>
            </a:endParaRPr>
          </a:p>
          <a:p>
            <a:pPr indent="0" lvl="0" marL="0" rtl="0" algn="l">
              <a:spcBef>
                <a:spcPts val="0"/>
              </a:spcBef>
              <a:spcAft>
                <a:spcPts val="0"/>
              </a:spcAft>
              <a:buClr>
                <a:schemeClr val="dk1"/>
              </a:buClr>
              <a:buSzPct val="45833"/>
              <a:buFont typeface="Arial"/>
              <a:buNone/>
            </a:pPr>
            <a:r>
              <a:rPr lang="en-GB">
                <a:solidFill>
                  <a:schemeClr val="dk1"/>
                </a:solidFill>
              </a:rPr>
              <a:t>  to attain was launched soon after the inquiry. The green paper is titled:</a:t>
            </a:r>
            <a:endParaRPr>
              <a:solidFill>
                <a:schemeClr val="dk1"/>
              </a:solidFill>
            </a:endParaRPr>
          </a:p>
          <a:p>
            <a:pPr indent="0" lvl="0" marL="0" rtl="0" algn="l">
              <a:spcBef>
                <a:spcPts val="0"/>
              </a:spcBef>
              <a:spcAft>
                <a:spcPts val="0"/>
              </a:spcAft>
              <a:buNone/>
            </a:pPr>
            <a:r>
              <a:rPr lang="en-GB">
                <a:solidFill>
                  <a:schemeClr val="dk1"/>
                </a:solidFill>
              </a:rPr>
              <a:t>  </a:t>
            </a:r>
            <a:r>
              <a:rPr b="1" i="1" lang="en-GB">
                <a:solidFill>
                  <a:srgbClr val="009ED5"/>
                </a:solidFill>
              </a:rPr>
              <a:t>Every Child Matters</a:t>
            </a:r>
            <a:r>
              <a:rPr lang="en-GB">
                <a:solidFill>
                  <a:schemeClr val="dk1"/>
                </a:solidFill>
              </a:rPr>
              <a:t> and the five key outcomes include:</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0"/>
              </a:spcAft>
              <a:buClr>
                <a:schemeClr val="dk1"/>
              </a:buClr>
              <a:buSzPct val="45833"/>
              <a:buFont typeface="Arial"/>
              <a:buNone/>
            </a:pPr>
            <a:r>
              <a:rPr b="1" i="1" lang="en-GB">
                <a:solidFill>
                  <a:srgbClr val="7F7F7F"/>
                </a:solidFill>
              </a:rPr>
              <a:t>To be healthy            To stay safe          To enjoy and achieve</a:t>
            </a:r>
            <a:endParaRPr b="1" i="1">
              <a:solidFill>
                <a:srgbClr val="7F7F7F"/>
              </a:solidFill>
            </a:endParaRPr>
          </a:p>
          <a:p>
            <a:pPr indent="0" lvl="0" marL="0" rtl="0" algn="l">
              <a:spcBef>
                <a:spcPts val="1400"/>
              </a:spcBef>
              <a:spcAft>
                <a:spcPts val="1600"/>
              </a:spcAft>
              <a:buNone/>
            </a:pPr>
            <a:r>
              <a:rPr b="1" i="1" lang="en-GB">
                <a:solidFill>
                  <a:srgbClr val="7F7F7F"/>
                </a:solidFill>
              </a:rPr>
              <a:t>To make a positive contribution    To achieve economic wellbeing</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4d186d4e4d_0_229"/>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GB"/>
              <a:t>The acts that make up </a:t>
            </a:r>
            <a:r>
              <a:rPr lang="en-GB"/>
              <a:t>the</a:t>
            </a:r>
            <a:r>
              <a:rPr lang="en-GB"/>
              <a:t> safeguarding </a:t>
            </a:r>
            <a:r>
              <a:rPr lang="en-GB"/>
              <a:t>legislation</a:t>
            </a:r>
            <a:r>
              <a:rPr lang="en-GB"/>
              <a:t> </a:t>
            </a:r>
            <a:endParaRPr/>
          </a:p>
        </p:txBody>
      </p:sp>
      <p:sp>
        <p:nvSpPr>
          <p:cNvPr id="211" name="Google Shape;211;g34d186d4e4d_0_229"/>
          <p:cNvSpPr txBox="1"/>
          <p:nvPr>
            <p:ph idx="1" type="body"/>
          </p:nvPr>
        </p:nvSpPr>
        <p:spPr>
          <a:xfrm>
            <a:off x="457200" y="3135600"/>
            <a:ext cx="9318900" cy="2760300"/>
          </a:xfrm>
          <a:prstGeom prst="rect">
            <a:avLst/>
          </a:prstGeom>
        </p:spPr>
        <p:txBody>
          <a:bodyPr anchorCtr="0" anchor="t" bIns="121900" lIns="121900" spcFirstLastPara="1" rIns="121900" wrap="square" tIns="121900">
            <a:normAutofit fontScale="92500" lnSpcReduction="20000"/>
          </a:bodyPr>
          <a:lstStyle/>
          <a:p>
            <a:pPr indent="0" lvl="0" marL="0" rtl="0" algn="l">
              <a:spcBef>
                <a:spcPts val="0"/>
              </a:spcBef>
              <a:spcAft>
                <a:spcPts val="0"/>
              </a:spcAft>
              <a:buNone/>
            </a:pPr>
            <a:r>
              <a:rPr lang="en-GB">
                <a:solidFill>
                  <a:schemeClr val="dk1"/>
                </a:solidFill>
              </a:rPr>
              <a:t>The  Care Act 2014 is the most significant reform of the social care in the last 60 years , replacing </a:t>
            </a:r>
            <a:endParaRPr>
              <a:solidFill>
                <a:schemeClr val="dk1"/>
              </a:solidFill>
            </a:endParaRPr>
          </a:p>
          <a:p>
            <a:pPr indent="0" lvl="0" marL="0" rtl="0" algn="l">
              <a:spcBef>
                <a:spcPts val="0"/>
              </a:spcBef>
              <a:spcAft>
                <a:spcPts val="0"/>
              </a:spcAft>
              <a:buNone/>
            </a:pPr>
            <a:r>
              <a:rPr lang="en-GB">
                <a:solidFill>
                  <a:schemeClr val="dk1"/>
                </a:solidFill>
              </a:rPr>
              <a:t>previous laws relating to vulnerable adults in care or being cared for. The act aims to clarify the duties of local authorities and other bodies to ensure vulnerable people are aware of what care and support they are entitled to.</a:t>
            </a:r>
            <a:r>
              <a:rPr b="1" lang="en-GB" sz="1800">
                <a:solidFill>
                  <a:srgbClr val="7030A0"/>
                </a:solidFill>
              </a:rPr>
              <a:t> </a:t>
            </a:r>
            <a:endParaRPr b="1" sz="1800">
              <a:solidFill>
                <a:srgbClr val="7030A0"/>
              </a:solidFill>
            </a:endParaRPr>
          </a:p>
          <a:p>
            <a:pPr indent="0" lvl="0" marL="0" rtl="0" algn="l">
              <a:spcBef>
                <a:spcPts val="0"/>
              </a:spcBef>
              <a:spcAft>
                <a:spcPts val="0"/>
              </a:spcAft>
              <a:buClr>
                <a:schemeClr val="dk1"/>
              </a:buClr>
              <a:buSzPct val="61111"/>
              <a:buFont typeface="Arial"/>
              <a:buNone/>
            </a:pPr>
            <a:r>
              <a:t/>
            </a:r>
            <a:endParaRPr b="1" sz="1800">
              <a:solidFill>
                <a:srgbClr val="7030A0"/>
              </a:solidFill>
            </a:endParaRPr>
          </a:p>
          <a:p>
            <a:pPr indent="0" lvl="0" marL="0" rtl="0" algn="l">
              <a:spcBef>
                <a:spcPts val="0"/>
              </a:spcBef>
              <a:spcAft>
                <a:spcPts val="1600"/>
              </a:spcAft>
              <a:buNone/>
            </a:pPr>
            <a:r>
              <a:t/>
            </a:r>
            <a:endParaRPr/>
          </a:p>
        </p:txBody>
      </p:sp>
      <p:pic>
        <p:nvPicPr>
          <p:cNvPr id="212" name="Google Shape;212;g34d186d4e4d_0_229"/>
          <p:cNvPicPr preferRelativeResize="0"/>
          <p:nvPr/>
        </p:nvPicPr>
        <p:blipFill>
          <a:blip r:embed="rId3">
            <a:alphaModFix/>
          </a:blip>
          <a:stretch>
            <a:fillRect/>
          </a:stretch>
        </p:blipFill>
        <p:spPr>
          <a:xfrm>
            <a:off x="457200" y="1536625"/>
            <a:ext cx="6343650" cy="1009650"/>
          </a:xfrm>
          <a:prstGeom prst="rect">
            <a:avLst/>
          </a:prstGeom>
          <a:noFill/>
          <a:ln>
            <a:noFill/>
          </a:ln>
        </p:spPr>
      </p:pic>
      <p:sp>
        <p:nvSpPr>
          <p:cNvPr id="213" name="Google Shape;213;g34d186d4e4d_0_229"/>
          <p:cNvSpPr txBox="1"/>
          <p:nvPr/>
        </p:nvSpPr>
        <p:spPr>
          <a:xfrm>
            <a:off x="723900" y="1733650"/>
            <a:ext cx="54387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800">
                <a:solidFill>
                  <a:srgbClr val="7030A0"/>
                </a:solidFill>
              </a:rPr>
              <a:t>The Care Act 2014 </a:t>
            </a:r>
            <a:endParaRPr b="1" sz="2800">
              <a:solidFill>
                <a:srgbClr val="7030A0"/>
              </a:solidFill>
            </a:endParaRPr>
          </a:p>
        </p:txBody>
      </p:sp>
      <p:pic>
        <p:nvPicPr>
          <p:cNvPr id="214" name="Google Shape;214;g34d186d4e4d_0_229"/>
          <p:cNvPicPr preferRelativeResize="0"/>
          <p:nvPr/>
        </p:nvPicPr>
        <p:blipFill>
          <a:blip r:embed="rId4">
            <a:alphaModFix/>
          </a:blip>
          <a:stretch>
            <a:fillRect/>
          </a:stretch>
        </p:blipFill>
        <p:spPr>
          <a:xfrm>
            <a:off x="9928500" y="1509267"/>
            <a:ext cx="1390650" cy="1390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34d186d4e4d_0_239"/>
          <p:cNvSpPr txBox="1"/>
          <p:nvPr>
            <p:ph idx="1" type="body"/>
          </p:nvPr>
        </p:nvSpPr>
        <p:spPr>
          <a:xfrm>
            <a:off x="476250" y="1755700"/>
            <a:ext cx="87759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Clr>
                <a:schemeClr val="dk1"/>
              </a:buClr>
              <a:buSzPts val="1100"/>
              <a:buFont typeface="Arial"/>
              <a:buNone/>
            </a:pPr>
            <a:r>
              <a:rPr lang="en-GB">
                <a:solidFill>
                  <a:schemeClr val="dk1"/>
                </a:solidFill>
              </a:rPr>
              <a:t>The Children act 1989 is seen as the first significant law which put into place most of the child protection</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structures and principles we use today.</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The act allocates duties to all parties involved , including local authorities ,police ,parents and other agencies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in the united kingdom to ensure children and vulnerable adults are safeguarded and welfare is promoted. </a:t>
            </a:r>
            <a:endParaRPr>
              <a:solidFill>
                <a:schemeClr val="dk1"/>
              </a:solidFill>
            </a:endParaRPr>
          </a:p>
        </p:txBody>
      </p:sp>
      <p:pic>
        <p:nvPicPr>
          <p:cNvPr id="220" name="Google Shape;220;g34d186d4e4d_0_239"/>
          <p:cNvPicPr preferRelativeResize="0"/>
          <p:nvPr/>
        </p:nvPicPr>
        <p:blipFill>
          <a:blip r:embed="rId3">
            <a:alphaModFix/>
          </a:blip>
          <a:stretch>
            <a:fillRect/>
          </a:stretch>
        </p:blipFill>
        <p:spPr>
          <a:xfrm>
            <a:off x="476250" y="526975"/>
            <a:ext cx="6343650" cy="1009650"/>
          </a:xfrm>
          <a:prstGeom prst="rect">
            <a:avLst/>
          </a:prstGeom>
          <a:noFill/>
          <a:ln>
            <a:noFill/>
          </a:ln>
        </p:spPr>
      </p:pic>
      <p:sp>
        <p:nvSpPr>
          <p:cNvPr id="221" name="Google Shape;221;g34d186d4e4d_0_239"/>
          <p:cNvSpPr txBox="1"/>
          <p:nvPr/>
        </p:nvSpPr>
        <p:spPr>
          <a:xfrm>
            <a:off x="923925" y="754750"/>
            <a:ext cx="43431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400">
                <a:solidFill>
                  <a:srgbClr val="7030A0"/>
                </a:solidFill>
              </a:rPr>
              <a:t>The Children Act 1989 </a:t>
            </a:r>
            <a:endParaRPr b="1" sz="2400">
              <a:solidFill>
                <a:srgbClr val="7030A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4d186d4e4d_0_251"/>
          <p:cNvSpPr txBox="1"/>
          <p:nvPr>
            <p:ph idx="1" type="body"/>
          </p:nvPr>
        </p:nvSpPr>
        <p:spPr>
          <a:xfrm>
            <a:off x="415600" y="1727125"/>
            <a:ext cx="10128600" cy="4555200"/>
          </a:xfrm>
          <a:prstGeom prst="rect">
            <a:avLst/>
          </a:prstGeom>
        </p:spPr>
        <p:txBody>
          <a:bodyPr anchorCtr="0" anchor="t" bIns="121900" lIns="121900" spcFirstLastPara="1" rIns="121900" wrap="square" tIns="121900">
            <a:normAutofit lnSpcReduction="20000"/>
          </a:bodyPr>
          <a:lstStyle/>
          <a:p>
            <a:pPr indent="0" lvl="0" marL="0" rtl="0" algn="l">
              <a:spcBef>
                <a:spcPts val="0"/>
              </a:spcBef>
              <a:spcAft>
                <a:spcPts val="0"/>
              </a:spcAft>
              <a:buClr>
                <a:schemeClr val="dk1"/>
              </a:buClr>
              <a:buSzPts val="1100"/>
              <a:buFont typeface="Arial"/>
              <a:buNone/>
            </a:pPr>
            <a:r>
              <a:rPr lang="en-GB">
                <a:solidFill>
                  <a:schemeClr val="dk1"/>
                </a:solidFill>
                <a:highlight>
                  <a:srgbClr val="FFFFFF"/>
                </a:highlight>
              </a:rPr>
              <a:t>The Equality Act 2010 </a:t>
            </a:r>
            <a:r>
              <a:rPr lang="en-GB">
                <a:solidFill>
                  <a:schemeClr val="dk1"/>
                </a:solidFill>
              </a:rPr>
              <a:t>legally protects people from discrimination in the workplace and in wider society</a:t>
            </a:r>
            <a:r>
              <a:rPr lang="en-GB">
                <a:solidFill>
                  <a:schemeClr val="dk1"/>
                </a:solidFill>
                <a:highlight>
                  <a:srgbClr val="FFFFFF"/>
                </a:highlight>
              </a:rPr>
              <a:t>.</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n-GB">
                <a:solidFill>
                  <a:schemeClr val="dk1"/>
                </a:solidFill>
                <a:highlight>
                  <a:srgbClr val="FFFFFF"/>
                </a:highlight>
              </a:rPr>
              <a:t> It replaced previous anti-discrimination laws with a single Act, </a:t>
            </a:r>
            <a:endParaRPr>
              <a:solidFill>
                <a:schemeClr val="dk1"/>
              </a:solidFill>
              <a:highlight>
                <a:srgbClr val="FFFFFF"/>
              </a:highlight>
            </a:endParaRPr>
          </a:p>
          <a:p>
            <a:pPr indent="0" lvl="0" marL="0" rtl="0" algn="l">
              <a:spcBef>
                <a:spcPts val="0"/>
              </a:spcBef>
              <a:spcAft>
                <a:spcPts val="0"/>
              </a:spcAft>
              <a:buNone/>
            </a:pPr>
            <a:r>
              <a:rPr lang="en-GB">
                <a:solidFill>
                  <a:schemeClr val="dk1"/>
                </a:solidFill>
                <a:highlight>
                  <a:srgbClr val="FFFFFF"/>
                </a:highlight>
              </a:rPr>
              <a:t>making the law easier to understand and strengthening protection in some situations.</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n-GB">
                <a:solidFill>
                  <a:schemeClr val="dk1"/>
                </a:solidFill>
                <a:highlight>
                  <a:srgbClr val="FFFFFF"/>
                </a:highlight>
              </a:rPr>
              <a:t>When we're making decisions, the Equality Act 2010 gives us a duty to take into account the need to: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n-GB">
                <a:solidFill>
                  <a:schemeClr val="dk1"/>
                </a:solidFill>
              </a:rPr>
              <a:t>eliminate discrimination, harassment and victimisation</a:t>
            </a:r>
            <a:r>
              <a:rPr lang="en-GB">
                <a:solidFill>
                  <a:schemeClr val="dk1"/>
                </a:solidFill>
                <a:highlight>
                  <a:srgbClr val="FFFFFF"/>
                </a:highlight>
              </a:rPr>
              <a:t>.</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n-GB">
                <a:solidFill>
                  <a:schemeClr val="dk1"/>
                </a:solidFill>
                <a:highlight>
                  <a:srgbClr val="FFFFFF"/>
                </a:highlight>
              </a:rPr>
              <a:t> advance equality of opportunity. foster good relations between different parts of the community.</a:t>
            </a:r>
            <a:endParaRPr>
              <a:solidFill>
                <a:schemeClr val="dk1"/>
              </a:solidFill>
              <a:highlight>
                <a:srgbClr val="FFFFFF"/>
              </a:highlight>
            </a:endParaRPr>
          </a:p>
          <a:p>
            <a:pPr indent="0" lvl="0" marL="0" rtl="0" algn="l">
              <a:spcBef>
                <a:spcPts val="0"/>
              </a:spcBef>
              <a:spcAft>
                <a:spcPts val="1600"/>
              </a:spcAft>
              <a:buNone/>
            </a:pPr>
            <a:r>
              <a:t/>
            </a:r>
            <a:endParaRPr/>
          </a:p>
        </p:txBody>
      </p:sp>
      <p:pic>
        <p:nvPicPr>
          <p:cNvPr id="227" name="Google Shape;227;g34d186d4e4d_0_251"/>
          <p:cNvPicPr preferRelativeResize="0"/>
          <p:nvPr/>
        </p:nvPicPr>
        <p:blipFill>
          <a:blip r:embed="rId3">
            <a:alphaModFix/>
          </a:blip>
          <a:stretch>
            <a:fillRect/>
          </a:stretch>
        </p:blipFill>
        <p:spPr>
          <a:xfrm>
            <a:off x="415600" y="384100"/>
            <a:ext cx="6343650" cy="1009650"/>
          </a:xfrm>
          <a:prstGeom prst="rect">
            <a:avLst/>
          </a:prstGeom>
          <a:noFill/>
          <a:ln>
            <a:noFill/>
          </a:ln>
        </p:spPr>
      </p:pic>
      <p:sp>
        <p:nvSpPr>
          <p:cNvPr id="228" name="Google Shape;228;g34d186d4e4d_0_251"/>
          <p:cNvSpPr txBox="1"/>
          <p:nvPr/>
        </p:nvSpPr>
        <p:spPr>
          <a:xfrm>
            <a:off x="981075" y="550375"/>
            <a:ext cx="4867200" cy="67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3200">
                <a:solidFill>
                  <a:srgbClr val="7030A0"/>
                </a:solidFill>
              </a:rPr>
              <a:t>Equality Act 2010</a:t>
            </a:r>
            <a:endParaRPr b="1" sz="3200">
              <a:solidFill>
                <a:srgbClr val="7030A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34d186d4e4d_0_262"/>
          <p:cNvSpPr txBox="1"/>
          <p:nvPr>
            <p:ph idx="1" type="body"/>
          </p:nvPr>
        </p:nvSpPr>
        <p:spPr>
          <a:xfrm>
            <a:off x="415600" y="1466850"/>
            <a:ext cx="9509400" cy="1919700"/>
          </a:xfrm>
          <a:prstGeom prst="rect">
            <a:avLst/>
          </a:prstGeom>
        </p:spPr>
        <p:txBody>
          <a:bodyPr anchorCtr="0" anchor="t" bIns="121900" lIns="121900" spcFirstLastPara="1" rIns="121900" wrap="square" tIns="121900">
            <a:normAutofit fontScale="85000" lnSpcReduction="10000"/>
          </a:bodyPr>
          <a:lstStyle/>
          <a:p>
            <a:pPr indent="0" lvl="0" marL="0" rtl="0" algn="l">
              <a:spcBef>
                <a:spcPts val="0"/>
              </a:spcBef>
              <a:spcAft>
                <a:spcPts val="0"/>
              </a:spcAft>
              <a:buNone/>
            </a:pPr>
            <a:r>
              <a:rPr lang="en-GB" sz="1800">
                <a:solidFill>
                  <a:schemeClr val="dk1"/>
                </a:solidFill>
              </a:rPr>
              <a:t>This act was created to help avoid harm or risk of harm. By preventing people who are unsuitable to work </a:t>
            </a:r>
            <a:endParaRPr sz="1800">
              <a:solidFill>
                <a:schemeClr val="dk1"/>
              </a:solidFill>
            </a:endParaRPr>
          </a:p>
          <a:p>
            <a:pPr indent="0" lvl="0" marL="0" rtl="0" algn="l">
              <a:spcBef>
                <a:spcPts val="0"/>
              </a:spcBef>
              <a:spcAft>
                <a:spcPts val="0"/>
              </a:spcAft>
              <a:buNone/>
            </a:pPr>
            <a:r>
              <a:rPr lang="en-GB" sz="1800">
                <a:solidFill>
                  <a:schemeClr val="dk1"/>
                </a:solidFill>
              </a:rPr>
              <a:t>With children or vulnerable adults from gaining access the them through the work environment. </a:t>
            </a:r>
            <a:endParaRPr sz="1800">
              <a:solidFill>
                <a:schemeClr val="dk1"/>
              </a:solidFill>
            </a:endParaRPr>
          </a:p>
          <a:p>
            <a:pPr indent="0" lvl="0" marL="0" rtl="0" algn="l">
              <a:spcBef>
                <a:spcPts val="0"/>
              </a:spcBef>
              <a:spcAft>
                <a:spcPts val="0"/>
              </a:spcAft>
              <a:buNone/>
            </a:pPr>
            <a:r>
              <a:rPr lang="en-GB" sz="1800">
                <a:solidFill>
                  <a:schemeClr val="dk1"/>
                </a:solidFill>
              </a:rPr>
              <a:t>The Act places a situation duty on all those working with vulnerable groups to register and undergo </a:t>
            </a:r>
            <a:endParaRPr sz="1800">
              <a:solidFill>
                <a:schemeClr val="dk1"/>
              </a:solidFill>
            </a:endParaRPr>
          </a:p>
          <a:p>
            <a:pPr indent="0" lvl="0" marL="0" rtl="0" algn="l">
              <a:spcBef>
                <a:spcPts val="0"/>
              </a:spcBef>
              <a:spcAft>
                <a:spcPts val="0"/>
              </a:spcAft>
              <a:buNone/>
            </a:pPr>
            <a:r>
              <a:rPr lang="en-GB" sz="1800">
                <a:solidFill>
                  <a:schemeClr val="dk1"/>
                </a:solidFill>
              </a:rPr>
              <a:t>an advanced vetting process with criminal sanctions for non-compliance .</a:t>
            </a:r>
            <a:endParaRPr sz="1800">
              <a:solidFill>
                <a:schemeClr val="dk1"/>
              </a:solidFill>
            </a:endParaRPr>
          </a:p>
          <a:p>
            <a:pPr indent="0" lvl="0" marL="0" rtl="0" algn="l">
              <a:spcBef>
                <a:spcPts val="0"/>
              </a:spcBef>
              <a:spcAft>
                <a:spcPts val="0"/>
              </a:spcAft>
              <a:buClr>
                <a:schemeClr val="dk1"/>
              </a:buClr>
              <a:buSzPct val="45833"/>
              <a:buFont typeface="Arial"/>
              <a:buNone/>
            </a:pPr>
            <a:r>
              <a:rPr b="1" lang="en-GB">
                <a:solidFill>
                  <a:srgbClr val="7030A0"/>
                </a:solidFill>
              </a:rPr>
              <a:t> </a:t>
            </a:r>
            <a:endParaRPr b="1">
              <a:solidFill>
                <a:srgbClr val="7030A0"/>
              </a:solidFill>
            </a:endParaRPr>
          </a:p>
          <a:p>
            <a:pPr indent="0" lvl="0" marL="0" rtl="0" algn="l">
              <a:spcBef>
                <a:spcPts val="0"/>
              </a:spcBef>
              <a:spcAft>
                <a:spcPts val="1600"/>
              </a:spcAft>
              <a:buNone/>
            </a:pPr>
            <a:r>
              <a:t/>
            </a:r>
            <a:endParaRPr/>
          </a:p>
        </p:txBody>
      </p:sp>
      <p:pic>
        <p:nvPicPr>
          <p:cNvPr id="234" name="Google Shape;234;g34d186d4e4d_0_262"/>
          <p:cNvPicPr preferRelativeResize="0"/>
          <p:nvPr/>
        </p:nvPicPr>
        <p:blipFill>
          <a:blip r:embed="rId3">
            <a:alphaModFix/>
          </a:blip>
          <a:stretch>
            <a:fillRect/>
          </a:stretch>
        </p:blipFill>
        <p:spPr>
          <a:xfrm>
            <a:off x="415600" y="384100"/>
            <a:ext cx="6343650" cy="1009650"/>
          </a:xfrm>
          <a:prstGeom prst="rect">
            <a:avLst/>
          </a:prstGeom>
          <a:noFill/>
          <a:ln>
            <a:noFill/>
          </a:ln>
        </p:spPr>
      </p:pic>
      <p:sp>
        <p:nvSpPr>
          <p:cNvPr id="235" name="Google Shape;235;g34d186d4e4d_0_262"/>
          <p:cNvSpPr txBox="1"/>
          <p:nvPr/>
        </p:nvSpPr>
        <p:spPr>
          <a:xfrm>
            <a:off x="682450" y="611875"/>
            <a:ext cx="60768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800">
                <a:solidFill>
                  <a:srgbClr val="7030A0"/>
                </a:solidFill>
              </a:rPr>
              <a:t>Safeguarding Vulnerable Groups Act 2006</a:t>
            </a:r>
            <a:r>
              <a:rPr b="1" lang="en-GB" sz="2400">
                <a:solidFill>
                  <a:srgbClr val="7030A0"/>
                </a:solidFill>
              </a:rPr>
              <a:t> </a:t>
            </a:r>
            <a:endParaRPr b="1" sz="2400">
              <a:solidFill>
                <a:srgbClr val="7030A0"/>
              </a:solidFill>
            </a:endParaRPr>
          </a:p>
        </p:txBody>
      </p:sp>
      <p:pic>
        <p:nvPicPr>
          <p:cNvPr id="236" name="Google Shape;236;g34d186d4e4d_0_262"/>
          <p:cNvPicPr preferRelativeResize="0"/>
          <p:nvPr/>
        </p:nvPicPr>
        <p:blipFill>
          <a:blip r:embed="rId4">
            <a:alphaModFix/>
          </a:blip>
          <a:stretch>
            <a:fillRect/>
          </a:stretch>
        </p:blipFill>
        <p:spPr>
          <a:xfrm>
            <a:off x="491800" y="2822500"/>
            <a:ext cx="6343650" cy="1009650"/>
          </a:xfrm>
          <a:prstGeom prst="rect">
            <a:avLst/>
          </a:prstGeom>
          <a:noFill/>
          <a:ln>
            <a:noFill/>
          </a:ln>
        </p:spPr>
      </p:pic>
      <p:sp>
        <p:nvSpPr>
          <p:cNvPr id="237" name="Google Shape;237;g34d186d4e4d_0_262"/>
          <p:cNvSpPr txBox="1"/>
          <p:nvPr/>
        </p:nvSpPr>
        <p:spPr>
          <a:xfrm>
            <a:off x="682450" y="3050275"/>
            <a:ext cx="65937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400">
                <a:solidFill>
                  <a:srgbClr val="7030A0"/>
                </a:solidFill>
              </a:rPr>
              <a:t>DBS -Disclosure and Barring service </a:t>
            </a:r>
            <a:endParaRPr b="1" sz="2400">
              <a:solidFill>
                <a:srgbClr val="7030A0"/>
              </a:solidFill>
            </a:endParaRPr>
          </a:p>
        </p:txBody>
      </p:sp>
      <p:sp>
        <p:nvSpPr>
          <p:cNvPr id="238" name="Google Shape;238;g34d186d4e4d_0_262"/>
          <p:cNvSpPr txBox="1"/>
          <p:nvPr/>
        </p:nvSpPr>
        <p:spPr>
          <a:xfrm>
            <a:off x="542900" y="3913200"/>
            <a:ext cx="10077000" cy="269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solidFill>
                  <a:schemeClr val="dk1"/>
                </a:solidFill>
              </a:rPr>
              <a:t>A DBS check is a record of an individual’s unprotected convictions , cautions , reprimands and warnings </a:t>
            </a:r>
            <a:endParaRPr sz="1800">
              <a:solidFill>
                <a:schemeClr val="dk1"/>
              </a:solidFill>
            </a:endParaRPr>
          </a:p>
          <a:p>
            <a:pPr indent="0" lvl="0" marL="0" rtl="0" algn="l">
              <a:lnSpc>
                <a:spcPct val="115000"/>
              </a:lnSpc>
              <a:spcBef>
                <a:spcPts val="0"/>
              </a:spcBef>
              <a:spcAft>
                <a:spcPts val="0"/>
              </a:spcAft>
              <a:buNone/>
            </a:pPr>
            <a:r>
              <a:rPr lang="en-GB" sz="1800">
                <a:solidFill>
                  <a:schemeClr val="dk1"/>
                </a:solidFill>
              </a:rPr>
              <a:t>and can also include any intelligence  held by the police.</a:t>
            </a:r>
            <a:endParaRPr sz="1800">
              <a:solidFill>
                <a:schemeClr val="dk1"/>
              </a:solidFill>
            </a:endParaRPr>
          </a:p>
          <a:p>
            <a:pPr indent="0" lvl="0" marL="0" rtl="0" algn="l">
              <a:lnSpc>
                <a:spcPct val="115000"/>
              </a:lnSpc>
              <a:spcBef>
                <a:spcPts val="0"/>
              </a:spcBef>
              <a:spcAft>
                <a:spcPts val="0"/>
              </a:spcAft>
              <a:buNone/>
            </a:pPr>
            <a:r>
              <a:rPr lang="en-GB" sz="1800">
                <a:solidFill>
                  <a:schemeClr val="dk1"/>
                </a:solidFill>
              </a:rPr>
              <a:t>The DBS enables organisations in the public , private and voluntary sectors to make safer recruitment </a:t>
            </a:r>
            <a:endParaRPr sz="1800">
              <a:solidFill>
                <a:schemeClr val="dk1"/>
              </a:solidFill>
            </a:endParaRPr>
          </a:p>
          <a:p>
            <a:pPr indent="0" lvl="0" marL="0" rtl="0" algn="l">
              <a:lnSpc>
                <a:spcPct val="115000"/>
              </a:lnSpc>
              <a:spcBef>
                <a:spcPts val="0"/>
              </a:spcBef>
              <a:spcAft>
                <a:spcPts val="0"/>
              </a:spcAft>
              <a:buNone/>
            </a:pPr>
            <a:r>
              <a:rPr lang="en-GB" sz="1800">
                <a:solidFill>
                  <a:schemeClr val="dk1"/>
                </a:solidFill>
              </a:rPr>
              <a:t>decisions by identifying candidates who may be unsuitable for work especially if it involves children or </a:t>
            </a:r>
            <a:endParaRPr sz="1800">
              <a:solidFill>
                <a:schemeClr val="dk1"/>
              </a:solidFill>
            </a:endParaRPr>
          </a:p>
          <a:p>
            <a:pPr indent="0" lvl="0" marL="0" rtl="0" algn="l">
              <a:lnSpc>
                <a:spcPct val="115000"/>
              </a:lnSpc>
              <a:spcBef>
                <a:spcPts val="0"/>
              </a:spcBef>
              <a:spcAft>
                <a:spcPts val="0"/>
              </a:spcAft>
              <a:buNone/>
            </a:pPr>
            <a:r>
              <a:rPr lang="en-GB" sz="1800">
                <a:solidFill>
                  <a:schemeClr val="dk1"/>
                </a:solidFill>
              </a:rPr>
              <a:t>vulnerable adults. </a:t>
            </a:r>
            <a:endParaRPr sz="1800">
              <a:solidFill>
                <a:schemeClr val="dk1"/>
              </a:solidFill>
            </a:endParaRPr>
          </a:p>
        </p:txBody>
      </p:sp>
      <p:sp>
        <p:nvSpPr>
          <p:cNvPr id="239" name="Google Shape;239;g34d186d4e4d_0_262"/>
          <p:cNvSpPr txBox="1"/>
          <p:nvPr/>
        </p:nvSpPr>
        <p:spPr>
          <a:xfrm>
            <a:off x="6955550" y="3157675"/>
            <a:ext cx="4422000" cy="3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An </a:t>
            </a:r>
            <a:r>
              <a:rPr lang="en-GB" sz="1200">
                <a:solidFill>
                  <a:schemeClr val="dk2"/>
                </a:solidFill>
              </a:rPr>
              <a:t>Enhanced</a:t>
            </a:r>
            <a:r>
              <a:rPr lang="en-GB" sz="1200">
                <a:solidFill>
                  <a:schemeClr val="dk2"/>
                </a:solidFill>
              </a:rPr>
              <a:t> DBS Currently held by driving instructors</a:t>
            </a:r>
            <a:endParaRPr sz="12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370893b1cf9_0_63"/>
          <p:cNvSpPr txBox="1"/>
          <p:nvPr>
            <p:ph idx="1" type="body"/>
          </p:nvPr>
        </p:nvSpPr>
        <p:spPr>
          <a:xfrm>
            <a:off x="2432550" y="2540106"/>
            <a:ext cx="11360700" cy="1192800"/>
          </a:xfrm>
          <a:prstGeom prst="rect">
            <a:avLst/>
          </a:prstGeom>
        </p:spPr>
        <p:txBody>
          <a:bodyPr anchorCtr="0" anchor="t" bIns="121900" lIns="121900" spcFirstLastPara="1" rIns="121900" wrap="square" tIns="121900">
            <a:normAutofit fontScale="25000" lnSpcReduction="20000"/>
          </a:bodyPr>
          <a:lstStyle/>
          <a:p>
            <a:pPr indent="0" lvl="0" marL="0" rtl="0" algn="l">
              <a:spcBef>
                <a:spcPts val="900"/>
              </a:spcBef>
              <a:spcAft>
                <a:spcPts val="0"/>
              </a:spcAft>
              <a:buClr>
                <a:schemeClr val="dk1"/>
              </a:buClr>
              <a:buSzPts val="275"/>
              <a:buFont typeface="Arial"/>
              <a:buNone/>
            </a:pPr>
            <a:r>
              <a:rPr lang="en-GB" sz="14600">
                <a:solidFill>
                  <a:srgbClr val="1F1F1F"/>
                </a:solidFill>
              </a:rPr>
              <a:t>What is the definition of abuse?</a:t>
            </a:r>
            <a:endParaRPr sz="14600">
              <a:solidFill>
                <a:srgbClr val="1F1F1F"/>
              </a:solidFill>
            </a:endParaRPr>
          </a:p>
          <a:p>
            <a:pPr indent="0" lvl="0" marL="0" rtl="0" algn="l">
              <a:spcBef>
                <a:spcPts val="900"/>
              </a:spcBef>
              <a:spcAft>
                <a:spcPts val="0"/>
              </a:spcAft>
              <a:buClr>
                <a:schemeClr val="dk1"/>
              </a:buClr>
              <a:buSzPct val="30555"/>
              <a:buFont typeface="Arial"/>
              <a:buNone/>
            </a:pPr>
            <a:r>
              <a:t/>
            </a:r>
            <a:endParaRPr sz="3600">
              <a:solidFill>
                <a:srgbClr val="1F1F1F"/>
              </a:solidFill>
            </a:endParaRPr>
          </a:p>
          <a:p>
            <a:pPr indent="0" lvl="0" marL="0" rtl="0" algn="l">
              <a:spcBef>
                <a:spcPts val="8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370893b1cf9_0_69"/>
          <p:cNvSpPr txBox="1"/>
          <p:nvPr>
            <p:ph idx="1" type="body"/>
          </p:nvPr>
        </p:nvSpPr>
        <p:spPr>
          <a:xfrm>
            <a:off x="415650" y="984733"/>
            <a:ext cx="11360700" cy="4555200"/>
          </a:xfrm>
          <a:prstGeom prst="rect">
            <a:avLst/>
          </a:prstGeom>
        </p:spPr>
        <p:txBody>
          <a:bodyPr anchorCtr="0" anchor="t" bIns="121900" lIns="121900" spcFirstLastPara="1" rIns="121900" wrap="square" tIns="121900">
            <a:normAutofit fontScale="77500" lnSpcReduction="20000"/>
          </a:bodyPr>
          <a:lstStyle/>
          <a:p>
            <a:pPr indent="0" lvl="0" marL="0" rtl="0" algn="l">
              <a:spcBef>
                <a:spcPts val="0"/>
              </a:spcBef>
              <a:spcAft>
                <a:spcPts val="0"/>
              </a:spcAft>
              <a:buClr>
                <a:schemeClr val="dk1"/>
              </a:buClr>
              <a:buSzPct val="30555"/>
              <a:buFont typeface="Arial"/>
              <a:buNone/>
            </a:pPr>
            <a:r>
              <a:rPr b="1" lang="en-GB" sz="3600">
                <a:solidFill>
                  <a:srgbClr val="1F1F1F"/>
                </a:solidFill>
              </a:rPr>
              <a:t>Abuse is defined as when someone causes “ physical harm “ to you. </a:t>
            </a:r>
            <a:endParaRPr b="1" sz="3600">
              <a:solidFill>
                <a:srgbClr val="1F1F1F"/>
              </a:solidFill>
            </a:endParaRPr>
          </a:p>
          <a:p>
            <a:pPr indent="0" lvl="0" marL="0" rtl="0" algn="l">
              <a:spcBef>
                <a:spcPts val="800"/>
              </a:spcBef>
              <a:spcAft>
                <a:spcPts val="0"/>
              </a:spcAft>
              <a:buNone/>
            </a:pPr>
            <a:r>
              <a:rPr b="1" lang="en-GB" sz="3600">
                <a:solidFill>
                  <a:srgbClr val="1F1F1F"/>
                </a:solidFill>
              </a:rPr>
              <a:t>The law defines physical harm as an act that causes you pain or injury or that would cause a reasonable person to suffer pain or injury.</a:t>
            </a:r>
            <a:endParaRPr b="1" sz="3600">
              <a:solidFill>
                <a:srgbClr val="1F1F1F"/>
              </a:solidFill>
            </a:endParaRPr>
          </a:p>
          <a:p>
            <a:pPr indent="0" lvl="0" marL="0" rtl="0" algn="l">
              <a:spcBef>
                <a:spcPts val="800"/>
              </a:spcBef>
              <a:spcAft>
                <a:spcPts val="0"/>
              </a:spcAft>
              <a:buNone/>
            </a:pPr>
            <a:r>
              <a:t/>
            </a:r>
            <a:endParaRPr b="1" sz="3600">
              <a:solidFill>
                <a:srgbClr val="474747"/>
              </a:solidFill>
              <a:highlight>
                <a:srgbClr val="FFFFFF"/>
              </a:highlight>
            </a:endParaRPr>
          </a:p>
          <a:p>
            <a:pPr indent="0" lvl="0" marL="0" rtl="0" algn="l">
              <a:spcBef>
                <a:spcPts val="800"/>
              </a:spcBef>
              <a:spcAft>
                <a:spcPts val="0"/>
              </a:spcAft>
              <a:buNone/>
            </a:pPr>
            <a:r>
              <a:rPr b="1" lang="en-GB" sz="3600">
                <a:solidFill>
                  <a:srgbClr val="474747"/>
                </a:solidFill>
                <a:highlight>
                  <a:srgbClr val="FFFFFF"/>
                </a:highlight>
              </a:rPr>
              <a:t>Abuse is an act of or repeated physical, verbal, or psychological acts that violate an individual’s human and civil rights </a:t>
            </a:r>
            <a:endParaRPr b="1" sz="3600">
              <a:solidFill>
                <a:srgbClr val="474747"/>
              </a:solidFill>
              <a:highlight>
                <a:srgbClr val="FFFFFF"/>
              </a:highlight>
            </a:endParaRPr>
          </a:p>
          <a:p>
            <a:pPr indent="0" lvl="0" marL="0" rtl="0" algn="l">
              <a:spcBef>
                <a:spcPts val="800"/>
              </a:spcBef>
              <a:spcAft>
                <a:spcPts val="800"/>
              </a:spcAft>
              <a:buClr>
                <a:schemeClr val="dk1"/>
              </a:buClr>
              <a:buSzPct val="30555"/>
              <a:buFont typeface="Arial"/>
              <a:buNone/>
            </a:pPr>
            <a:r>
              <a:t/>
            </a:r>
            <a:endParaRPr sz="3600">
              <a:solidFill>
                <a:srgbClr val="474747"/>
              </a:solidFill>
              <a:highlight>
                <a:srgbClr val="FFFFFF"/>
              </a:highlight>
            </a:endParaRPr>
          </a:p>
        </p:txBody>
      </p:sp>
      <p:sp>
        <p:nvSpPr>
          <p:cNvPr id="250" name="Google Shape;250;g370893b1cf9_0_69"/>
          <p:cNvSpPr txBox="1"/>
          <p:nvPr/>
        </p:nvSpPr>
        <p:spPr>
          <a:xfrm>
            <a:off x="159700" y="6416450"/>
            <a:ext cx="2160900" cy="3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chemeClr val="dk2"/>
                </a:solidFill>
              </a:rPr>
              <a:t>Types of Abuse </a:t>
            </a:r>
            <a:endParaRPr sz="9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4d186d4e4d_0_0"/>
          <p:cNvSpPr txBox="1"/>
          <p:nvPr>
            <p:ph type="ctrTitle"/>
          </p:nvPr>
        </p:nvSpPr>
        <p:spPr>
          <a:xfrm>
            <a:off x="415611" y="0"/>
            <a:ext cx="11360700" cy="27369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b="1" lang="en-GB" sz="10400">
                <a:solidFill>
                  <a:srgbClr val="5A2DB9"/>
                </a:solidFill>
              </a:rPr>
              <a:t>IDEA Unit 9</a:t>
            </a:r>
            <a:r>
              <a:rPr b="1" lang="en-GB">
                <a:solidFill>
                  <a:srgbClr val="5A2DB9"/>
                </a:solidFill>
              </a:rPr>
              <a:t> </a:t>
            </a:r>
            <a:endParaRPr b="1">
              <a:solidFill>
                <a:srgbClr val="5A2DB9"/>
              </a:solidFill>
            </a:endParaRPr>
          </a:p>
        </p:txBody>
      </p:sp>
      <p:sp>
        <p:nvSpPr>
          <p:cNvPr id="136" name="Google Shape;136;g34d186d4e4d_0_0"/>
          <p:cNvSpPr txBox="1"/>
          <p:nvPr>
            <p:ph idx="1" type="subTitle"/>
          </p:nvPr>
        </p:nvSpPr>
        <p:spPr>
          <a:xfrm>
            <a:off x="501333" y="3429000"/>
            <a:ext cx="11360700" cy="10569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lang="en-GB"/>
              <a:t>Introduction to safeguarding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34d186d4e4d_0_281"/>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Clr>
                <a:schemeClr val="dk1"/>
              </a:buClr>
              <a:buSzPct val="42307"/>
              <a:buFont typeface="Arial"/>
              <a:buNone/>
            </a:pPr>
            <a:r>
              <a:rPr b="1" lang="en-GB" sz="2600"/>
              <a:t>Types Of Abuse </a:t>
            </a:r>
            <a:endParaRPr b="1" sz="2600"/>
          </a:p>
          <a:p>
            <a:pPr indent="0" lvl="0" marL="0" rtl="0" algn="l">
              <a:lnSpc>
                <a:spcPct val="115000"/>
              </a:lnSpc>
              <a:spcBef>
                <a:spcPts val="0"/>
              </a:spcBef>
              <a:spcAft>
                <a:spcPts val="0"/>
              </a:spcAft>
              <a:buClr>
                <a:schemeClr val="dk1"/>
              </a:buClr>
              <a:buSzPct val="55000"/>
              <a:buFont typeface="Arial"/>
              <a:buNone/>
            </a:pPr>
            <a:r>
              <a:rPr lang="en-GB" sz="2000"/>
              <a:t>The different types of abuse can fall into any of the following 11 categories of abuse </a:t>
            </a:r>
            <a:endParaRPr sz="2000"/>
          </a:p>
          <a:p>
            <a:pPr indent="0" lvl="0" marL="0" rtl="0" algn="l">
              <a:spcBef>
                <a:spcPts val="0"/>
              </a:spcBef>
              <a:spcAft>
                <a:spcPts val="0"/>
              </a:spcAft>
              <a:buNone/>
            </a:pPr>
            <a:r>
              <a:t/>
            </a:r>
            <a:endParaRPr/>
          </a:p>
        </p:txBody>
      </p:sp>
      <p:sp>
        <p:nvSpPr>
          <p:cNvPr id="256" name="Google Shape;256;g34d186d4e4d_0_281"/>
          <p:cNvSpPr txBox="1"/>
          <p:nvPr/>
        </p:nvSpPr>
        <p:spPr>
          <a:xfrm>
            <a:off x="1942950" y="1600725"/>
            <a:ext cx="8610600" cy="4515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2"/>
              </a:buClr>
              <a:buSzPts val="2400"/>
              <a:buAutoNum type="arabicPeriod"/>
            </a:pPr>
            <a:r>
              <a:rPr lang="en-GB" sz="2400">
                <a:solidFill>
                  <a:schemeClr val="dk2"/>
                </a:solidFill>
              </a:rPr>
              <a:t>Physical</a:t>
            </a:r>
            <a:r>
              <a:rPr lang="en-GB" sz="2400">
                <a:solidFill>
                  <a:schemeClr val="dk2"/>
                </a:solidFill>
              </a:rPr>
              <a:t> abuse </a:t>
            </a:r>
            <a:endParaRPr sz="2400">
              <a:solidFill>
                <a:schemeClr val="dk2"/>
              </a:solidFill>
            </a:endParaRPr>
          </a:p>
          <a:p>
            <a:pPr indent="-381000" lvl="0" marL="457200" rtl="0" algn="l">
              <a:spcBef>
                <a:spcPts val="0"/>
              </a:spcBef>
              <a:spcAft>
                <a:spcPts val="0"/>
              </a:spcAft>
              <a:buClr>
                <a:schemeClr val="dk2"/>
              </a:buClr>
              <a:buSzPts val="2400"/>
              <a:buAutoNum type="arabicPeriod"/>
            </a:pPr>
            <a:r>
              <a:rPr lang="en-GB" sz="2400">
                <a:solidFill>
                  <a:schemeClr val="dk2"/>
                </a:solidFill>
              </a:rPr>
              <a:t>Sexual abuse </a:t>
            </a:r>
            <a:endParaRPr sz="2400">
              <a:solidFill>
                <a:schemeClr val="dk2"/>
              </a:solidFill>
            </a:endParaRPr>
          </a:p>
          <a:p>
            <a:pPr indent="-381000" lvl="0" marL="457200" rtl="0" algn="l">
              <a:spcBef>
                <a:spcPts val="0"/>
              </a:spcBef>
              <a:spcAft>
                <a:spcPts val="0"/>
              </a:spcAft>
              <a:buClr>
                <a:schemeClr val="dk2"/>
              </a:buClr>
              <a:buSzPts val="2400"/>
              <a:buAutoNum type="arabicPeriod"/>
            </a:pPr>
            <a:r>
              <a:rPr lang="en-GB" sz="2400">
                <a:solidFill>
                  <a:schemeClr val="dk2"/>
                </a:solidFill>
              </a:rPr>
              <a:t>Domestic abuse </a:t>
            </a:r>
            <a:endParaRPr sz="2400">
              <a:solidFill>
                <a:schemeClr val="dk2"/>
              </a:solidFill>
            </a:endParaRPr>
          </a:p>
          <a:p>
            <a:pPr indent="-381000" lvl="0" marL="457200" rtl="0" algn="l">
              <a:spcBef>
                <a:spcPts val="0"/>
              </a:spcBef>
              <a:spcAft>
                <a:spcPts val="0"/>
              </a:spcAft>
              <a:buClr>
                <a:schemeClr val="dk2"/>
              </a:buClr>
              <a:buSzPts val="2400"/>
              <a:buAutoNum type="arabicPeriod"/>
            </a:pPr>
            <a:r>
              <a:rPr lang="en-GB" sz="2400">
                <a:solidFill>
                  <a:schemeClr val="dk2"/>
                </a:solidFill>
              </a:rPr>
              <a:t>Emotional abuse </a:t>
            </a:r>
            <a:endParaRPr sz="2400">
              <a:solidFill>
                <a:schemeClr val="dk2"/>
              </a:solidFill>
            </a:endParaRPr>
          </a:p>
          <a:p>
            <a:pPr indent="-381000" lvl="0" marL="457200" rtl="0" algn="l">
              <a:spcBef>
                <a:spcPts val="0"/>
              </a:spcBef>
              <a:spcAft>
                <a:spcPts val="0"/>
              </a:spcAft>
              <a:buClr>
                <a:schemeClr val="dk2"/>
              </a:buClr>
              <a:buSzPts val="2400"/>
              <a:buAutoNum type="arabicPeriod"/>
            </a:pPr>
            <a:r>
              <a:rPr lang="en-GB" sz="2400">
                <a:solidFill>
                  <a:schemeClr val="dk2"/>
                </a:solidFill>
              </a:rPr>
              <a:t>Physiological</a:t>
            </a:r>
            <a:r>
              <a:rPr lang="en-GB" sz="2400">
                <a:solidFill>
                  <a:schemeClr val="dk2"/>
                </a:solidFill>
              </a:rPr>
              <a:t> abuse </a:t>
            </a:r>
            <a:endParaRPr sz="2400">
              <a:solidFill>
                <a:schemeClr val="dk2"/>
              </a:solidFill>
            </a:endParaRPr>
          </a:p>
          <a:p>
            <a:pPr indent="-381000" lvl="0" marL="457200" rtl="0" algn="l">
              <a:spcBef>
                <a:spcPts val="0"/>
              </a:spcBef>
              <a:spcAft>
                <a:spcPts val="0"/>
              </a:spcAft>
              <a:buClr>
                <a:schemeClr val="dk2"/>
              </a:buClr>
              <a:buSzPts val="2400"/>
              <a:buAutoNum type="arabicPeriod"/>
            </a:pPr>
            <a:r>
              <a:rPr lang="en-GB" sz="2400">
                <a:solidFill>
                  <a:schemeClr val="dk2"/>
                </a:solidFill>
              </a:rPr>
              <a:t>Neglect or self-neglect </a:t>
            </a:r>
            <a:endParaRPr sz="2400">
              <a:solidFill>
                <a:schemeClr val="dk2"/>
              </a:solidFill>
            </a:endParaRPr>
          </a:p>
          <a:p>
            <a:pPr indent="-381000" lvl="0" marL="457200" rtl="0" algn="l">
              <a:spcBef>
                <a:spcPts val="0"/>
              </a:spcBef>
              <a:spcAft>
                <a:spcPts val="0"/>
              </a:spcAft>
              <a:buClr>
                <a:schemeClr val="dk2"/>
              </a:buClr>
              <a:buSzPts val="2400"/>
              <a:buAutoNum type="arabicPeriod"/>
            </a:pPr>
            <a:r>
              <a:rPr lang="en-GB" sz="2400">
                <a:solidFill>
                  <a:schemeClr val="dk2"/>
                </a:solidFill>
              </a:rPr>
              <a:t>Discriminatory</a:t>
            </a:r>
            <a:r>
              <a:rPr lang="en-GB" sz="2400">
                <a:solidFill>
                  <a:schemeClr val="dk2"/>
                </a:solidFill>
              </a:rPr>
              <a:t> abuse </a:t>
            </a:r>
            <a:endParaRPr sz="2400">
              <a:solidFill>
                <a:schemeClr val="dk2"/>
              </a:solidFill>
            </a:endParaRPr>
          </a:p>
          <a:p>
            <a:pPr indent="-381000" lvl="0" marL="457200" rtl="0" algn="l">
              <a:spcBef>
                <a:spcPts val="0"/>
              </a:spcBef>
              <a:spcAft>
                <a:spcPts val="0"/>
              </a:spcAft>
              <a:buClr>
                <a:schemeClr val="dk2"/>
              </a:buClr>
              <a:buSzPts val="2400"/>
              <a:buAutoNum type="arabicPeriod"/>
            </a:pPr>
            <a:r>
              <a:rPr lang="en-GB" sz="2400">
                <a:solidFill>
                  <a:schemeClr val="dk2"/>
                </a:solidFill>
              </a:rPr>
              <a:t>Modern slavery </a:t>
            </a:r>
            <a:endParaRPr sz="2400">
              <a:solidFill>
                <a:schemeClr val="dk2"/>
              </a:solidFill>
            </a:endParaRPr>
          </a:p>
          <a:p>
            <a:pPr indent="-381000" lvl="0" marL="457200" rtl="0" algn="l">
              <a:spcBef>
                <a:spcPts val="0"/>
              </a:spcBef>
              <a:spcAft>
                <a:spcPts val="0"/>
              </a:spcAft>
              <a:buClr>
                <a:schemeClr val="dk2"/>
              </a:buClr>
              <a:buSzPts val="2400"/>
              <a:buAutoNum type="arabicPeriod"/>
            </a:pPr>
            <a:r>
              <a:rPr lang="en-GB" sz="2400">
                <a:solidFill>
                  <a:schemeClr val="dk2"/>
                </a:solidFill>
              </a:rPr>
              <a:t>Financial</a:t>
            </a:r>
            <a:r>
              <a:rPr lang="en-GB" sz="2400">
                <a:solidFill>
                  <a:schemeClr val="dk2"/>
                </a:solidFill>
              </a:rPr>
              <a:t> or material abuse </a:t>
            </a:r>
            <a:endParaRPr sz="2400">
              <a:solidFill>
                <a:schemeClr val="dk2"/>
              </a:solidFill>
            </a:endParaRPr>
          </a:p>
          <a:p>
            <a:pPr indent="-381000" lvl="0" marL="457200" rtl="0" algn="l">
              <a:spcBef>
                <a:spcPts val="0"/>
              </a:spcBef>
              <a:spcAft>
                <a:spcPts val="0"/>
              </a:spcAft>
              <a:buClr>
                <a:schemeClr val="dk2"/>
              </a:buClr>
              <a:buSzPts val="2400"/>
              <a:buAutoNum type="arabicPeriod"/>
            </a:pPr>
            <a:r>
              <a:rPr lang="en-GB" sz="2400">
                <a:solidFill>
                  <a:schemeClr val="dk2"/>
                </a:solidFill>
              </a:rPr>
              <a:t>Organisational abuse </a:t>
            </a:r>
            <a:endParaRPr sz="2400">
              <a:solidFill>
                <a:schemeClr val="dk2"/>
              </a:solidFill>
            </a:endParaRPr>
          </a:p>
          <a:p>
            <a:pPr indent="-381000" lvl="0" marL="457200" rtl="0" algn="l">
              <a:spcBef>
                <a:spcPts val="0"/>
              </a:spcBef>
              <a:spcAft>
                <a:spcPts val="0"/>
              </a:spcAft>
              <a:buClr>
                <a:schemeClr val="dk2"/>
              </a:buClr>
              <a:buSzPts val="2400"/>
              <a:buAutoNum type="arabicPeriod"/>
            </a:pPr>
            <a:r>
              <a:rPr lang="en-GB" sz="2400">
                <a:solidFill>
                  <a:schemeClr val="dk2"/>
                </a:solidFill>
              </a:rPr>
              <a:t>Radicalisation</a:t>
            </a:r>
            <a:r>
              <a:rPr lang="en-GB" sz="2400">
                <a:solidFill>
                  <a:schemeClr val="dk2"/>
                </a:solidFill>
              </a:rPr>
              <a:t> or </a:t>
            </a:r>
            <a:r>
              <a:rPr lang="en-GB" sz="2400">
                <a:solidFill>
                  <a:schemeClr val="dk2"/>
                </a:solidFill>
              </a:rPr>
              <a:t>cyberbullying</a:t>
            </a:r>
            <a:r>
              <a:rPr lang="en-GB" sz="2400">
                <a:solidFill>
                  <a:schemeClr val="dk2"/>
                </a:solidFill>
              </a:rPr>
              <a:t> </a:t>
            </a:r>
            <a:endParaRPr sz="24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34d56ce8c2b_0_0"/>
          <p:cNvSpPr txBox="1"/>
          <p:nvPr>
            <p:ph type="title"/>
          </p:nvPr>
        </p:nvSpPr>
        <p:spPr>
          <a:xfrm>
            <a:off x="282250" y="383817"/>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Clr>
                <a:schemeClr val="dk1"/>
              </a:buClr>
              <a:buSzPct val="42307"/>
              <a:buFont typeface="Arial"/>
              <a:buNone/>
            </a:pPr>
            <a:r>
              <a:rPr b="1" lang="en-GB" sz="2600"/>
              <a:t>Indicators of types of abuse </a:t>
            </a:r>
            <a:endParaRPr b="1" sz="2600"/>
          </a:p>
          <a:p>
            <a:pPr indent="0" lvl="0" marL="0" rtl="0" algn="l">
              <a:spcBef>
                <a:spcPts val="0"/>
              </a:spcBef>
              <a:spcAft>
                <a:spcPts val="0"/>
              </a:spcAft>
              <a:buNone/>
            </a:pPr>
            <a:r>
              <a:rPr lang="en-GB" sz="1400">
                <a:solidFill>
                  <a:srgbClr val="7030A0"/>
                </a:solidFill>
              </a:rPr>
              <a:t>Possibly more common to be noticed by driving instructors</a:t>
            </a:r>
            <a:endParaRPr sz="1400">
              <a:solidFill>
                <a:srgbClr val="7030A0"/>
              </a:solidFill>
            </a:endParaRPr>
          </a:p>
          <a:p>
            <a:pPr indent="0" lvl="0" marL="0" rtl="0" algn="l">
              <a:spcBef>
                <a:spcPts val="0"/>
              </a:spcBef>
              <a:spcAft>
                <a:spcPts val="0"/>
              </a:spcAft>
              <a:buNone/>
            </a:pPr>
            <a:r>
              <a:t/>
            </a:r>
            <a:endParaRPr sz="1400">
              <a:solidFill>
                <a:srgbClr val="7030A0"/>
              </a:solidFill>
            </a:endParaRPr>
          </a:p>
          <a:p>
            <a:pPr indent="0" lvl="0" marL="0" rtl="0" algn="l">
              <a:lnSpc>
                <a:spcPct val="115000"/>
              </a:lnSpc>
              <a:spcBef>
                <a:spcPts val="0"/>
              </a:spcBef>
              <a:spcAft>
                <a:spcPts val="0"/>
              </a:spcAft>
              <a:buClr>
                <a:schemeClr val="dk1"/>
              </a:buClr>
              <a:buSzPct val="45833"/>
              <a:buFont typeface="Arial"/>
              <a:buNone/>
            </a:pPr>
            <a:r>
              <a:rPr b="1" lang="en-GB" sz="2400"/>
              <a:t>Physical Abuse</a:t>
            </a:r>
            <a:r>
              <a:rPr b="1" lang="en-GB" sz="2400">
                <a:solidFill>
                  <a:srgbClr val="7030A0"/>
                </a:solidFill>
              </a:rPr>
              <a:t> </a:t>
            </a:r>
            <a:endParaRPr b="1" sz="2400">
              <a:solidFill>
                <a:srgbClr val="7030A0"/>
              </a:solidFill>
            </a:endParaRPr>
          </a:p>
          <a:p>
            <a:pPr indent="0" lvl="0" marL="0" rtl="0" algn="l">
              <a:spcBef>
                <a:spcPts val="0"/>
              </a:spcBef>
              <a:spcAft>
                <a:spcPts val="0"/>
              </a:spcAft>
              <a:buNone/>
            </a:pPr>
            <a:r>
              <a:t/>
            </a:r>
            <a:endParaRPr sz="1400">
              <a:solidFill>
                <a:srgbClr val="7030A0"/>
              </a:solidFill>
            </a:endParaRPr>
          </a:p>
        </p:txBody>
      </p:sp>
      <p:sp>
        <p:nvSpPr>
          <p:cNvPr id="262" name="Google Shape;262;g34d56ce8c2b_0_0"/>
          <p:cNvSpPr txBox="1"/>
          <p:nvPr>
            <p:ph idx="1" type="body"/>
          </p:nvPr>
        </p:nvSpPr>
        <p:spPr>
          <a:xfrm>
            <a:off x="206050" y="1771650"/>
            <a:ext cx="5661300" cy="5143500"/>
          </a:xfrm>
          <a:prstGeom prst="rect">
            <a:avLst/>
          </a:prstGeom>
        </p:spPr>
        <p:txBody>
          <a:bodyPr anchorCtr="0" anchor="t" bIns="121900" lIns="121900" spcFirstLastPara="1" rIns="121900" wrap="square" tIns="121900">
            <a:normAutofit fontScale="77500" lnSpcReduction="20000"/>
          </a:bodyPr>
          <a:lstStyle/>
          <a:p>
            <a:pPr indent="-317182" lvl="0" marL="457200" rtl="0" algn="l">
              <a:spcBef>
                <a:spcPts val="0"/>
              </a:spcBef>
              <a:spcAft>
                <a:spcPts val="0"/>
              </a:spcAft>
              <a:buSzPct val="100000"/>
              <a:buAutoNum type="arabicPeriod"/>
            </a:pPr>
            <a:r>
              <a:rPr b="1" lang="en-GB" sz="1800"/>
              <a:t>Injuries in unusual places – back, chest , torso , buttocks , neck , behind the ears , inside thighs , face , back of the hand, or genitals.</a:t>
            </a:r>
            <a:endParaRPr b="1" sz="1800"/>
          </a:p>
          <a:p>
            <a:pPr indent="0" lvl="0" marL="457200" rtl="0" algn="l">
              <a:spcBef>
                <a:spcPts val="0"/>
              </a:spcBef>
              <a:spcAft>
                <a:spcPts val="0"/>
              </a:spcAft>
              <a:buNone/>
            </a:pPr>
            <a:r>
              <a:t/>
            </a:r>
            <a:endParaRPr b="1" sz="1800"/>
          </a:p>
          <a:p>
            <a:pPr indent="-317182" lvl="0" marL="457200" rtl="0" algn="l">
              <a:spcBef>
                <a:spcPts val="0"/>
              </a:spcBef>
              <a:spcAft>
                <a:spcPts val="0"/>
              </a:spcAft>
              <a:buSzPct val="100000"/>
              <a:buAutoNum type="arabicPeriod"/>
            </a:pPr>
            <a:r>
              <a:rPr b="1" lang="en-GB" sz="1800"/>
              <a:t>Injuries in consistent with age or lifestyle </a:t>
            </a:r>
            <a:endParaRPr b="1" sz="1800"/>
          </a:p>
          <a:p>
            <a:pPr indent="0" lvl="0" marL="457200" rtl="0" algn="l">
              <a:spcBef>
                <a:spcPts val="0"/>
              </a:spcBef>
              <a:spcAft>
                <a:spcPts val="0"/>
              </a:spcAft>
              <a:buNone/>
            </a:pPr>
            <a:r>
              <a:t/>
            </a:r>
            <a:endParaRPr b="1" sz="1800"/>
          </a:p>
          <a:p>
            <a:pPr indent="-317182" lvl="0" marL="457200" rtl="0" algn="l">
              <a:spcBef>
                <a:spcPts val="0"/>
              </a:spcBef>
              <a:spcAft>
                <a:spcPts val="0"/>
              </a:spcAft>
              <a:buSzPct val="100000"/>
              <a:buAutoNum type="arabicPeriod"/>
            </a:pPr>
            <a:r>
              <a:rPr b="1" lang="en-GB" sz="1800"/>
              <a:t>Apparent fingers marks , slap marks , bites , fractures , burns or scalds </a:t>
            </a:r>
            <a:endParaRPr b="1" sz="1800"/>
          </a:p>
          <a:p>
            <a:pPr indent="0" lvl="0" marL="457200" rtl="0" algn="l">
              <a:spcBef>
                <a:spcPts val="0"/>
              </a:spcBef>
              <a:spcAft>
                <a:spcPts val="0"/>
              </a:spcAft>
              <a:buNone/>
            </a:pPr>
            <a:r>
              <a:t/>
            </a:r>
            <a:endParaRPr b="1" sz="1800"/>
          </a:p>
          <a:p>
            <a:pPr indent="-317182" lvl="0" marL="457200" rtl="0" algn="l">
              <a:spcBef>
                <a:spcPts val="0"/>
              </a:spcBef>
              <a:spcAft>
                <a:spcPts val="0"/>
              </a:spcAft>
              <a:buSzPct val="100000"/>
              <a:buAutoNum type="arabicPeriod"/>
            </a:pPr>
            <a:r>
              <a:rPr b="1" lang="en-GB" sz="1800"/>
              <a:t>Damage to mouth such as bruised or cut lips </a:t>
            </a:r>
            <a:endParaRPr b="1" sz="1800"/>
          </a:p>
          <a:p>
            <a:pPr indent="0" lvl="0" marL="457200" rtl="0" algn="l">
              <a:spcBef>
                <a:spcPts val="0"/>
              </a:spcBef>
              <a:spcAft>
                <a:spcPts val="0"/>
              </a:spcAft>
              <a:buNone/>
            </a:pPr>
            <a:r>
              <a:t/>
            </a:r>
            <a:endParaRPr b="1" sz="1800"/>
          </a:p>
          <a:p>
            <a:pPr indent="-317182" lvl="0" marL="457200" rtl="0" algn="l">
              <a:spcBef>
                <a:spcPts val="0"/>
              </a:spcBef>
              <a:spcAft>
                <a:spcPts val="0"/>
              </a:spcAft>
              <a:buSzPct val="100000"/>
              <a:buAutoNum type="arabicPeriod"/>
            </a:pPr>
            <a:r>
              <a:rPr b="1" lang="en-GB" sz="1800"/>
              <a:t>Cluster of injuries forming regular patterns </a:t>
            </a:r>
            <a:endParaRPr b="1" sz="1800"/>
          </a:p>
          <a:p>
            <a:pPr indent="0" lvl="0" marL="457200" rtl="0" algn="l">
              <a:spcBef>
                <a:spcPts val="0"/>
              </a:spcBef>
              <a:spcAft>
                <a:spcPts val="0"/>
              </a:spcAft>
              <a:buNone/>
            </a:pPr>
            <a:r>
              <a:t/>
            </a:r>
            <a:endParaRPr b="1" sz="1800"/>
          </a:p>
          <a:p>
            <a:pPr indent="-317182" lvl="0" marL="457200" rtl="0" algn="l">
              <a:spcBef>
                <a:spcPts val="0"/>
              </a:spcBef>
              <a:spcAft>
                <a:spcPts val="0"/>
              </a:spcAft>
              <a:buSzPct val="100000"/>
              <a:buAutoNum type="arabicPeriod"/>
            </a:pPr>
            <a:r>
              <a:rPr b="1" lang="en-GB" sz="1800"/>
              <a:t>Injuries at different stages of healing </a:t>
            </a:r>
            <a:endParaRPr b="1" sz="1800"/>
          </a:p>
          <a:p>
            <a:pPr indent="0" lvl="0" marL="457200" rtl="0" algn="l">
              <a:spcBef>
                <a:spcPts val="0"/>
              </a:spcBef>
              <a:spcAft>
                <a:spcPts val="0"/>
              </a:spcAft>
              <a:buNone/>
            </a:pPr>
            <a:r>
              <a:t/>
            </a:r>
            <a:endParaRPr b="1" sz="1800"/>
          </a:p>
          <a:p>
            <a:pPr indent="-317182" lvl="0" marL="457200" rtl="0" algn="l">
              <a:spcBef>
                <a:spcPts val="0"/>
              </a:spcBef>
              <a:spcAft>
                <a:spcPts val="0"/>
              </a:spcAft>
              <a:buSzPct val="100000"/>
              <a:buAutoNum type="arabicPeriod"/>
            </a:pPr>
            <a:r>
              <a:rPr b="1" lang="en-GB" sz="1800"/>
              <a:t>Object marks or clear outlines of objects </a:t>
            </a:r>
            <a:endParaRPr b="1" sz="1800"/>
          </a:p>
          <a:p>
            <a:pPr indent="0" lvl="0" marL="457200" rtl="0" algn="l">
              <a:spcBef>
                <a:spcPts val="0"/>
              </a:spcBef>
              <a:spcAft>
                <a:spcPts val="0"/>
              </a:spcAft>
              <a:buNone/>
            </a:pPr>
            <a:r>
              <a:t/>
            </a:r>
            <a:endParaRPr b="1" sz="1800"/>
          </a:p>
          <a:p>
            <a:pPr indent="-317182" lvl="0" marL="457200" rtl="0" algn="l">
              <a:spcBef>
                <a:spcPts val="0"/>
              </a:spcBef>
              <a:spcAft>
                <a:spcPts val="0"/>
              </a:spcAft>
              <a:buSzPct val="100000"/>
              <a:buAutoNum type="arabicPeriod"/>
            </a:pPr>
            <a:r>
              <a:rPr b="1" lang="en-GB" sz="1800"/>
              <a:t>Explanation of injuries is avoided </a:t>
            </a:r>
            <a:endParaRPr b="1" sz="1800"/>
          </a:p>
          <a:p>
            <a:pPr indent="0" lvl="0" marL="0" rtl="0" algn="l">
              <a:spcBef>
                <a:spcPts val="0"/>
              </a:spcBef>
              <a:spcAft>
                <a:spcPts val="0"/>
              </a:spcAft>
              <a:buNone/>
            </a:pPr>
            <a:r>
              <a:t/>
            </a:r>
            <a:endParaRPr b="1" sz="1800"/>
          </a:p>
          <a:p>
            <a:pPr indent="-317182" lvl="0" marL="457200" rtl="0" algn="l">
              <a:spcBef>
                <a:spcPts val="0"/>
              </a:spcBef>
              <a:spcAft>
                <a:spcPts val="0"/>
              </a:spcAft>
              <a:buSzPct val="100000"/>
              <a:buAutoNum type="arabicPeriod"/>
            </a:pPr>
            <a:r>
              <a:rPr b="1" lang="en-GB" sz="1800"/>
              <a:t>Delay in seeking treatment for the injuries or behaving aggressively when asked to talk about it </a:t>
            </a:r>
            <a:endParaRPr b="1" sz="1800"/>
          </a:p>
          <a:p>
            <a:pPr indent="0" lvl="0" marL="457200" rtl="0" algn="l">
              <a:spcBef>
                <a:spcPts val="0"/>
              </a:spcBef>
              <a:spcAft>
                <a:spcPts val="0"/>
              </a:spcAft>
              <a:buNone/>
            </a:pPr>
            <a:r>
              <a:t/>
            </a:r>
            <a:endParaRPr b="1" sz="1200">
              <a:solidFill>
                <a:srgbClr val="7030A0"/>
              </a:solidFill>
            </a:endParaRPr>
          </a:p>
          <a:p>
            <a:pPr indent="0" lvl="0" marL="457200" rtl="0" algn="l">
              <a:spcBef>
                <a:spcPts val="0"/>
              </a:spcBef>
              <a:spcAft>
                <a:spcPts val="1600"/>
              </a:spcAft>
              <a:buNone/>
            </a:pPr>
            <a:r>
              <a:t/>
            </a:r>
            <a:endParaRPr/>
          </a:p>
        </p:txBody>
      </p:sp>
      <p:pic>
        <p:nvPicPr>
          <p:cNvPr id="263" name="Google Shape;263;g34d56ce8c2b_0_0" title="Image 18-07-2025 at 10.28.jpg"/>
          <p:cNvPicPr preferRelativeResize="0"/>
          <p:nvPr/>
        </p:nvPicPr>
        <p:blipFill>
          <a:blip r:embed="rId3">
            <a:alphaModFix/>
          </a:blip>
          <a:stretch>
            <a:fillRect/>
          </a:stretch>
        </p:blipFill>
        <p:spPr>
          <a:xfrm>
            <a:off x="6770449" y="2307950"/>
            <a:ext cx="4285925" cy="2867075"/>
          </a:xfrm>
          <a:prstGeom prst="rect">
            <a:avLst/>
          </a:prstGeom>
          <a:noFill/>
          <a:ln>
            <a:noFill/>
          </a:ln>
        </p:spPr>
      </p:pic>
      <p:pic>
        <p:nvPicPr>
          <p:cNvPr id="264" name="Google Shape;264;g34d56ce8c2b_0_0"/>
          <p:cNvPicPr preferRelativeResize="0"/>
          <p:nvPr/>
        </p:nvPicPr>
        <p:blipFill>
          <a:blip r:embed="rId4">
            <a:alphaModFix/>
          </a:blip>
          <a:stretch>
            <a:fillRect/>
          </a:stretch>
        </p:blipFill>
        <p:spPr>
          <a:xfrm>
            <a:off x="10813825" y="4725150"/>
            <a:ext cx="1378175" cy="1378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g370893b1cf9_0_57" title="Image 19-04-2025 at 09.29.jpg"/>
          <p:cNvPicPr preferRelativeResize="0"/>
          <p:nvPr/>
        </p:nvPicPr>
        <p:blipFill>
          <a:blip r:embed="rId3">
            <a:alphaModFix/>
          </a:blip>
          <a:stretch>
            <a:fillRect/>
          </a:stretch>
        </p:blipFill>
        <p:spPr>
          <a:xfrm>
            <a:off x="1746025" y="351750"/>
            <a:ext cx="8982350" cy="63596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34d56ce8c2b_0_17"/>
          <p:cNvSpPr txBox="1"/>
          <p:nvPr>
            <p:ph type="title"/>
          </p:nvPr>
        </p:nvSpPr>
        <p:spPr>
          <a:xfrm>
            <a:off x="415650" y="593367"/>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Clr>
                <a:schemeClr val="dk1"/>
              </a:buClr>
              <a:buSzPct val="45833"/>
              <a:buFont typeface="Arial"/>
              <a:buNone/>
            </a:pPr>
            <a:r>
              <a:rPr b="1" lang="en-GB" sz="2400"/>
              <a:t>Indicators of types of abuse </a:t>
            </a:r>
            <a:endParaRPr b="1" sz="2400"/>
          </a:p>
          <a:p>
            <a:pPr indent="0" lvl="0" marL="0" rtl="0" algn="l">
              <a:spcBef>
                <a:spcPts val="0"/>
              </a:spcBef>
              <a:spcAft>
                <a:spcPts val="0"/>
              </a:spcAft>
              <a:buNone/>
            </a:pPr>
            <a:r>
              <a:rPr lang="en-GB" sz="2600"/>
              <a:t>Sexual Abuse</a:t>
            </a:r>
            <a:endParaRPr sz="2600"/>
          </a:p>
        </p:txBody>
      </p:sp>
      <p:sp>
        <p:nvSpPr>
          <p:cNvPr id="275" name="Google Shape;275;g34d56ce8c2b_0_17"/>
          <p:cNvSpPr txBox="1"/>
          <p:nvPr>
            <p:ph idx="1" type="body"/>
          </p:nvPr>
        </p:nvSpPr>
        <p:spPr>
          <a:xfrm>
            <a:off x="415650" y="1559549"/>
            <a:ext cx="11360700" cy="4863000"/>
          </a:xfrm>
          <a:prstGeom prst="rect">
            <a:avLst/>
          </a:prstGeom>
        </p:spPr>
        <p:txBody>
          <a:bodyPr anchorCtr="0" anchor="t" bIns="121900" lIns="121900" spcFirstLastPara="1" rIns="121900" wrap="square" tIns="121900">
            <a:noAutofit/>
          </a:bodyPr>
          <a:lstStyle/>
          <a:p>
            <a:pPr indent="-304800" lvl="0" marL="457200" rtl="0" algn="l">
              <a:spcBef>
                <a:spcPts val="0"/>
              </a:spcBef>
              <a:spcAft>
                <a:spcPts val="0"/>
              </a:spcAft>
              <a:buSzPts val="1200"/>
              <a:buAutoNum type="arabicPeriod"/>
            </a:pPr>
            <a:r>
              <a:rPr b="1" lang="en-GB" sz="1200"/>
              <a:t>A detailed knowledge or language inappropriate to age  </a:t>
            </a:r>
            <a:endParaRPr b="1" sz="1200"/>
          </a:p>
          <a:p>
            <a:pPr indent="0" lvl="0" marL="457200" rtl="0" algn="l">
              <a:spcBef>
                <a:spcPts val="0"/>
              </a:spcBef>
              <a:spcAft>
                <a:spcPts val="0"/>
              </a:spcAft>
              <a:buNone/>
            </a:pPr>
            <a:r>
              <a:t/>
            </a:r>
            <a:endParaRPr b="1" sz="1200"/>
          </a:p>
          <a:p>
            <a:pPr indent="-304800" lvl="0" marL="457200" rtl="0" algn="l">
              <a:spcBef>
                <a:spcPts val="0"/>
              </a:spcBef>
              <a:spcAft>
                <a:spcPts val="0"/>
              </a:spcAft>
              <a:buSzPts val="1200"/>
              <a:buAutoNum type="arabicPeriod"/>
            </a:pPr>
            <a:r>
              <a:rPr b="1" lang="en-GB" sz="1200"/>
              <a:t>Sexually explicit language and Behaviour </a:t>
            </a:r>
            <a:endParaRPr b="1" sz="1200"/>
          </a:p>
          <a:p>
            <a:pPr indent="0" lvl="0" marL="457200" rtl="0" algn="l">
              <a:spcBef>
                <a:spcPts val="0"/>
              </a:spcBef>
              <a:spcAft>
                <a:spcPts val="0"/>
              </a:spcAft>
              <a:buNone/>
            </a:pPr>
            <a:r>
              <a:t/>
            </a:r>
            <a:endParaRPr b="1" sz="1200"/>
          </a:p>
          <a:p>
            <a:pPr indent="-304800" lvl="0" marL="457200" rtl="0" algn="l">
              <a:spcBef>
                <a:spcPts val="0"/>
              </a:spcBef>
              <a:spcAft>
                <a:spcPts val="0"/>
              </a:spcAft>
              <a:buSzPts val="1200"/>
              <a:buAutoNum type="arabicPeriod"/>
            </a:pPr>
            <a:r>
              <a:rPr b="1" lang="en-GB" sz="1200"/>
              <a:t>Increased frequency of visits to the toilet </a:t>
            </a:r>
            <a:endParaRPr b="1" sz="1200"/>
          </a:p>
          <a:p>
            <a:pPr indent="0" lvl="0" marL="0" rtl="0" algn="l">
              <a:spcBef>
                <a:spcPts val="0"/>
              </a:spcBef>
              <a:spcAft>
                <a:spcPts val="0"/>
              </a:spcAft>
              <a:buNone/>
            </a:pPr>
            <a:r>
              <a:t/>
            </a:r>
            <a:endParaRPr b="1" sz="1200"/>
          </a:p>
          <a:p>
            <a:pPr indent="-304800" lvl="0" marL="457200" rtl="0" algn="l">
              <a:spcBef>
                <a:spcPts val="0"/>
              </a:spcBef>
              <a:spcAft>
                <a:spcPts val="0"/>
              </a:spcAft>
              <a:buSzPts val="1200"/>
              <a:buAutoNum type="arabicPeriod"/>
            </a:pPr>
            <a:r>
              <a:rPr b="1" lang="en-GB" sz="1200"/>
              <a:t>Behaviour that is excessively affectionate </a:t>
            </a:r>
            <a:endParaRPr b="1" sz="1200"/>
          </a:p>
          <a:p>
            <a:pPr indent="0" lvl="0" marL="0" rtl="0" algn="l">
              <a:spcBef>
                <a:spcPts val="0"/>
              </a:spcBef>
              <a:spcAft>
                <a:spcPts val="0"/>
              </a:spcAft>
              <a:buNone/>
            </a:pPr>
            <a:r>
              <a:t/>
            </a:r>
            <a:endParaRPr b="1" sz="1200"/>
          </a:p>
          <a:p>
            <a:pPr indent="-304800" lvl="0" marL="457200" rtl="0" algn="l">
              <a:spcBef>
                <a:spcPts val="0"/>
              </a:spcBef>
              <a:spcAft>
                <a:spcPts val="0"/>
              </a:spcAft>
              <a:buSzPts val="1200"/>
              <a:buAutoNum type="arabicPeriod"/>
            </a:pPr>
            <a:r>
              <a:rPr b="1" lang="en-GB" sz="1200"/>
              <a:t>Sudden loss of appetite or compulsive eating </a:t>
            </a:r>
            <a:endParaRPr b="1" sz="1200"/>
          </a:p>
          <a:p>
            <a:pPr indent="0" lvl="0" marL="0" rtl="0" algn="l">
              <a:spcBef>
                <a:spcPts val="0"/>
              </a:spcBef>
              <a:spcAft>
                <a:spcPts val="0"/>
              </a:spcAft>
              <a:buNone/>
            </a:pPr>
            <a:r>
              <a:t/>
            </a:r>
            <a:endParaRPr b="1" sz="1200"/>
          </a:p>
          <a:p>
            <a:pPr indent="-304800" lvl="0" marL="457200" rtl="0" algn="l">
              <a:spcBef>
                <a:spcPts val="0"/>
              </a:spcBef>
              <a:spcAft>
                <a:spcPts val="0"/>
              </a:spcAft>
              <a:buSzPts val="1200"/>
              <a:buAutoNum type="arabicPeriod"/>
            </a:pPr>
            <a:r>
              <a:rPr b="1" lang="en-GB" sz="1200"/>
              <a:t>Excessive masturbation </a:t>
            </a:r>
            <a:endParaRPr b="1" sz="1200"/>
          </a:p>
          <a:p>
            <a:pPr indent="0" lvl="0" marL="0" rtl="0" algn="l">
              <a:spcBef>
                <a:spcPts val="0"/>
              </a:spcBef>
              <a:spcAft>
                <a:spcPts val="0"/>
              </a:spcAft>
              <a:buNone/>
            </a:pPr>
            <a:r>
              <a:t/>
            </a:r>
            <a:endParaRPr b="1" sz="1200"/>
          </a:p>
          <a:p>
            <a:pPr indent="-304800" lvl="0" marL="457200" rtl="0" algn="l">
              <a:spcBef>
                <a:spcPts val="0"/>
              </a:spcBef>
              <a:spcAft>
                <a:spcPts val="0"/>
              </a:spcAft>
              <a:buSzPts val="1200"/>
              <a:buAutoNum type="arabicPeriod"/>
            </a:pPr>
            <a:r>
              <a:rPr b="1" lang="en-GB" sz="1200"/>
              <a:t>Concerning behaviors or unusual interests in specific children – for example grooming  </a:t>
            </a:r>
            <a:endParaRPr b="1" sz="1200"/>
          </a:p>
          <a:p>
            <a:pPr indent="0" lvl="0" marL="0" rtl="0" algn="l">
              <a:spcBef>
                <a:spcPts val="0"/>
              </a:spcBef>
              <a:spcAft>
                <a:spcPts val="0"/>
              </a:spcAft>
              <a:buNone/>
            </a:pPr>
            <a:r>
              <a:t/>
            </a:r>
            <a:endParaRPr b="1" sz="1200"/>
          </a:p>
          <a:p>
            <a:pPr indent="-304800" lvl="0" marL="457200" rtl="0" algn="l">
              <a:spcBef>
                <a:spcPts val="0"/>
              </a:spcBef>
              <a:spcAft>
                <a:spcPts val="0"/>
              </a:spcAft>
              <a:buSzPts val="1200"/>
              <a:buAutoNum type="arabicPeriod"/>
            </a:pPr>
            <a:r>
              <a:rPr b="1" lang="en-GB" sz="1200"/>
              <a:t>Children who go missing from home or education </a:t>
            </a:r>
            <a:endParaRPr b="1" sz="1200"/>
          </a:p>
          <a:p>
            <a:pPr indent="0" lvl="0" marL="0" rtl="0" algn="l">
              <a:spcBef>
                <a:spcPts val="0"/>
              </a:spcBef>
              <a:spcAft>
                <a:spcPts val="0"/>
              </a:spcAft>
              <a:buNone/>
            </a:pPr>
            <a:r>
              <a:t/>
            </a:r>
            <a:endParaRPr b="1" sz="1200"/>
          </a:p>
          <a:p>
            <a:pPr indent="-304800" lvl="0" marL="457200" rtl="0" algn="l">
              <a:spcBef>
                <a:spcPts val="0"/>
              </a:spcBef>
              <a:spcAft>
                <a:spcPts val="0"/>
              </a:spcAft>
              <a:buSzPts val="1200"/>
              <a:buAutoNum type="arabicPeriod"/>
            </a:pPr>
            <a:r>
              <a:rPr b="1" lang="en-GB" sz="1200"/>
              <a:t>Changes in mood or sudden withdrawal from activities </a:t>
            </a:r>
            <a:endParaRPr b="1" sz="1200"/>
          </a:p>
          <a:p>
            <a:pPr indent="0" lvl="0" marL="0" rtl="0" algn="l">
              <a:spcBef>
                <a:spcPts val="0"/>
              </a:spcBef>
              <a:spcAft>
                <a:spcPts val="0"/>
              </a:spcAft>
              <a:buNone/>
            </a:pPr>
            <a:r>
              <a:t/>
            </a:r>
            <a:endParaRPr b="1" sz="1200"/>
          </a:p>
          <a:p>
            <a:pPr indent="-304800" lvl="0" marL="457200" rtl="0" algn="l">
              <a:spcBef>
                <a:spcPts val="0"/>
              </a:spcBef>
              <a:spcAft>
                <a:spcPts val="0"/>
              </a:spcAft>
              <a:buSzPts val="1200"/>
              <a:buAutoNum type="arabicPeriod"/>
            </a:pPr>
            <a:r>
              <a:rPr b="1" lang="en-GB" sz="1200"/>
              <a:t>Unexplained gifts or new possessions </a:t>
            </a:r>
            <a:endParaRPr b="1" sz="1200"/>
          </a:p>
          <a:p>
            <a:pPr indent="0" lvl="0" marL="0" rtl="0" algn="l">
              <a:spcBef>
                <a:spcPts val="0"/>
              </a:spcBef>
              <a:spcAft>
                <a:spcPts val="0"/>
              </a:spcAft>
              <a:buNone/>
            </a:pPr>
            <a:r>
              <a:t/>
            </a:r>
            <a:endParaRPr b="1" sz="1200"/>
          </a:p>
          <a:p>
            <a:pPr indent="-304800" lvl="0" marL="457200" rtl="0" algn="l">
              <a:spcBef>
                <a:spcPts val="0"/>
              </a:spcBef>
              <a:spcAft>
                <a:spcPts val="0"/>
              </a:spcAft>
              <a:buSzPts val="1200"/>
              <a:buAutoNum type="arabicPeriod"/>
            </a:pPr>
            <a:r>
              <a:rPr b="1" lang="en-GB" sz="1200"/>
              <a:t>A fear of being alone </a:t>
            </a:r>
            <a:endParaRPr b="1" sz="1200"/>
          </a:p>
          <a:p>
            <a:pPr indent="0" lvl="0" marL="457200" rtl="0" algn="l">
              <a:spcBef>
                <a:spcPts val="0"/>
              </a:spcBef>
              <a:spcAft>
                <a:spcPts val="0"/>
              </a:spcAft>
              <a:buNone/>
            </a:pPr>
            <a:r>
              <a:t/>
            </a:r>
            <a:endParaRPr b="1" sz="1200"/>
          </a:p>
          <a:p>
            <a:pPr indent="-304800" lvl="0" marL="457200" rtl="0" algn="l">
              <a:spcBef>
                <a:spcPts val="0"/>
              </a:spcBef>
              <a:spcAft>
                <a:spcPts val="0"/>
              </a:spcAft>
              <a:buSzPts val="1200"/>
              <a:buAutoNum type="arabicPeriod"/>
            </a:pPr>
            <a:r>
              <a:rPr b="1" lang="en-GB" sz="1200"/>
              <a:t>A fear of medical examinations </a:t>
            </a:r>
            <a:endParaRPr b="1" sz="1200"/>
          </a:p>
          <a:p>
            <a:pPr indent="0" lvl="0" marL="457200" rtl="0" algn="l">
              <a:spcBef>
                <a:spcPts val="0"/>
              </a:spcBef>
              <a:spcAft>
                <a:spcPts val="1600"/>
              </a:spcAft>
              <a:buNone/>
            </a:pPr>
            <a:r>
              <a:t/>
            </a:r>
            <a:endParaRPr sz="1200"/>
          </a:p>
        </p:txBody>
      </p:sp>
      <p:pic>
        <p:nvPicPr>
          <p:cNvPr id="276" name="Google Shape;276;g34d56ce8c2b_0_17"/>
          <p:cNvPicPr preferRelativeResize="0"/>
          <p:nvPr/>
        </p:nvPicPr>
        <p:blipFill>
          <a:blip r:embed="rId3">
            <a:alphaModFix/>
          </a:blip>
          <a:stretch>
            <a:fillRect/>
          </a:stretch>
        </p:blipFill>
        <p:spPr>
          <a:xfrm>
            <a:off x="10385700" y="168900"/>
            <a:ext cx="1390650" cy="1390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370893b1cf9_0_75"/>
          <p:cNvSpPr txBox="1"/>
          <p:nvPr>
            <p:ph idx="1" type="body"/>
          </p:nvPr>
        </p:nvSpPr>
        <p:spPr>
          <a:xfrm>
            <a:off x="626325" y="1235583"/>
            <a:ext cx="11360700" cy="4555200"/>
          </a:xfrm>
          <a:prstGeom prst="rect">
            <a:avLst/>
          </a:prstGeom>
        </p:spPr>
        <p:txBody>
          <a:bodyPr anchorCtr="0" anchor="t" bIns="121900" lIns="121900" spcFirstLastPara="1" rIns="121900" wrap="square" tIns="121900">
            <a:normAutofit lnSpcReduction="20000"/>
          </a:bodyPr>
          <a:lstStyle/>
          <a:p>
            <a:pPr indent="0" lvl="0" marL="0" rtl="0" algn="l">
              <a:spcBef>
                <a:spcPts val="900"/>
              </a:spcBef>
              <a:spcAft>
                <a:spcPts val="0"/>
              </a:spcAft>
              <a:buClr>
                <a:schemeClr val="dk1"/>
              </a:buClr>
              <a:buSzPts val="1100"/>
              <a:buFont typeface="Arial"/>
              <a:buNone/>
            </a:pPr>
            <a:r>
              <a:rPr lang="en-GB" sz="3600">
                <a:solidFill>
                  <a:srgbClr val="1F1F1F"/>
                </a:solidFill>
              </a:rPr>
              <a:t>What is the difference between sexual assault and sexual abuse?</a:t>
            </a:r>
            <a:endParaRPr sz="3600">
              <a:solidFill>
                <a:srgbClr val="1F1F1F"/>
              </a:solidFill>
            </a:endParaRPr>
          </a:p>
          <a:p>
            <a:pPr indent="0" lvl="0" marL="0" rtl="0" algn="l">
              <a:spcBef>
                <a:spcPts val="900"/>
              </a:spcBef>
              <a:spcAft>
                <a:spcPts val="0"/>
              </a:spcAft>
              <a:buClr>
                <a:schemeClr val="dk1"/>
              </a:buClr>
              <a:buSzPts val="1100"/>
              <a:buFont typeface="Arial"/>
              <a:buNone/>
            </a:pPr>
            <a:r>
              <a:rPr lang="en-GB" sz="3600">
                <a:solidFill>
                  <a:srgbClr val="1F1F1F"/>
                </a:solidFill>
              </a:rPr>
              <a:t>The primary legal distinction between sexual assault and sexual abuse is the age and capacity of the victim. Sexual assault invloves non- consensual acts with an adult, while Sexual abuse invloves acts with a minor or someone who cannot legally consent. </a:t>
            </a:r>
            <a:endParaRPr sz="3600">
              <a:solidFill>
                <a:srgbClr val="1F1F1F"/>
              </a:solidFill>
            </a:endParaRPr>
          </a:p>
          <a:p>
            <a:pPr indent="0" lvl="0" marL="0" rtl="0" algn="l">
              <a:spcBef>
                <a:spcPts val="80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34d56ce8c2b_0_35"/>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Clr>
                <a:schemeClr val="dk1"/>
              </a:buClr>
              <a:buSzPct val="45833"/>
              <a:buFont typeface="Arial"/>
              <a:buNone/>
            </a:pPr>
            <a:r>
              <a:rPr b="1" lang="en-GB" sz="2400"/>
              <a:t>Indicators of types of abuse </a:t>
            </a:r>
            <a:endParaRPr b="1" sz="2400"/>
          </a:p>
          <a:p>
            <a:pPr indent="0" lvl="0" marL="0" rtl="0" algn="l">
              <a:lnSpc>
                <a:spcPct val="115000"/>
              </a:lnSpc>
              <a:spcBef>
                <a:spcPts val="0"/>
              </a:spcBef>
              <a:spcAft>
                <a:spcPts val="0"/>
              </a:spcAft>
              <a:buClr>
                <a:schemeClr val="dk1"/>
              </a:buClr>
              <a:buSzPct val="45833"/>
              <a:buFont typeface="Arial"/>
              <a:buNone/>
            </a:pPr>
            <a:r>
              <a:rPr b="1" lang="en-GB" sz="2400"/>
              <a:t>Emotional abuse </a:t>
            </a:r>
            <a:endParaRPr b="1" sz="2400"/>
          </a:p>
          <a:p>
            <a:pPr indent="0" lvl="0" marL="0" rtl="0" algn="l">
              <a:spcBef>
                <a:spcPts val="0"/>
              </a:spcBef>
              <a:spcAft>
                <a:spcPts val="0"/>
              </a:spcAft>
              <a:buNone/>
            </a:pPr>
            <a:r>
              <a:t/>
            </a:r>
            <a:endParaRPr/>
          </a:p>
        </p:txBody>
      </p:sp>
      <p:sp>
        <p:nvSpPr>
          <p:cNvPr id="287" name="Google Shape;287;g34d56ce8c2b_0_35"/>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lnSpcReduction="10000"/>
          </a:bodyPr>
          <a:lstStyle/>
          <a:p>
            <a:pPr indent="-381000" lvl="0" marL="457200" rtl="0" algn="l">
              <a:spcBef>
                <a:spcPts val="0"/>
              </a:spcBef>
              <a:spcAft>
                <a:spcPts val="0"/>
              </a:spcAft>
              <a:buClr>
                <a:schemeClr val="dk2"/>
              </a:buClr>
              <a:buSzPts val="2400"/>
              <a:buAutoNum type="arabicPeriod"/>
            </a:pPr>
            <a:r>
              <a:rPr b="1" lang="en-GB"/>
              <a:t>Physical , mental and emotional development delays, poor concentration </a:t>
            </a:r>
            <a:endParaRPr b="1"/>
          </a:p>
          <a:p>
            <a:pPr indent="-381000" lvl="0" marL="457200" rtl="0" algn="l">
              <a:spcBef>
                <a:spcPts val="0"/>
              </a:spcBef>
              <a:spcAft>
                <a:spcPts val="0"/>
              </a:spcAft>
              <a:buClr>
                <a:schemeClr val="dk2"/>
              </a:buClr>
              <a:buSzPts val="2400"/>
              <a:buAutoNum type="arabicPeriod"/>
            </a:pPr>
            <a:r>
              <a:rPr b="1" lang="en-GB"/>
              <a:t>Difficulty in genuine trust , intimacy and affection, emotional withdrawal </a:t>
            </a:r>
            <a:endParaRPr b="1"/>
          </a:p>
          <a:p>
            <a:pPr indent="-381000" lvl="0" marL="457200" rtl="0" algn="l">
              <a:spcBef>
                <a:spcPts val="0"/>
              </a:spcBef>
              <a:spcAft>
                <a:spcPts val="0"/>
              </a:spcAft>
              <a:buClr>
                <a:schemeClr val="dk2"/>
              </a:buClr>
              <a:buSzPts val="2400"/>
              <a:buAutoNum type="arabicPeriod"/>
            </a:pPr>
            <a:r>
              <a:rPr b="1" lang="en-GB"/>
              <a:t>Negative , hopeless and negative view of self , family or society </a:t>
            </a:r>
            <a:endParaRPr b="1"/>
          </a:p>
          <a:p>
            <a:pPr indent="-381000" lvl="0" marL="457200" rtl="0" algn="l">
              <a:spcBef>
                <a:spcPts val="0"/>
              </a:spcBef>
              <a:spcAft>
                <a:spcPts val="0"/>
              </a:spcAft>
              <a:buClr>
                <a:schemeClr val="dk2"/>
              </a:buClr>
              <a:buSzPts val="2400"/>
              <a:buAutoNum type="arabicPeriod"/>
            </a:pPr>
            <a:r>
              <a:rPr b="1" lang="en-GB"/>
              <a:t>Lack of empathy , compassion and remorse , Change in appetite </a:t>
            </a:r>
            <a:endParaRPr b="1"/>
          </a:p>
          <a:p>
            <a:pPr indent="-381000" lvl="0" marL="457200" rtl="0" algn="l">
              <a:spcBef>
                <a:spcPts val="0"/>
              </a:spcBef>
              <a:spcAft>
                <a:spcPts val="0"/>
              </a:spcAft>
              <a:buClr>
                <a:schemeClr val="dk2"/>
              </a:buClr>
              <a:buSzPts val="2400"/>
              <a:buAutoNum type="arabicPeriod"/>
            </a:pPr>
            <a:r>
              <a:rPr b="1" lang="en-GB"/>
              <a:t>Difficulty in making friends, Sudden speech disorders </a:t>
            </a:r>
            <a:endParaRPr b="1"/>
          </a:p>
          <a:p>
            <a:pPr indent="-381000" lvl="0" marL="457200" rtl="0" algn="l">
              <a:spcBef>
                <a:spcPts val="0"/>
              </a:spcBef>
              <a:spcAft>
                <a:spcPts val="0"/>
              </a:spcAft>
              <a:buClr>
                <a:schemeClr val="dk2"/>
              </a:buClr>
              <a:buSzPts val="2400"/>
              <a:buAutoNum type="arabicPeriod"/>
            </a:pPr>
            <a:r>
              <a:rPr b="1" lang="en-GB"/>
              <a:t>Unexplained fear and or defensiveness </a:t>
            </a:r>
            <a:endParaRPr b="1"/>
          </a:p>
          <a:p>
            <a:pPr indent="-381000" lvl="0" marL="457200" rtl="0" algn="l">
              <a:spcBef>
                <a:spcPts val="0"/>
              </a:spcBef>
              <a:spcAft>
                <a:spcPts val="0"/>
              </a:spcAft>
              <a:buClr>
                <a:schemeClr val="dk2"/>
              </a:buClr>
              <a:buSzPts val="2400"/>
              <a:buAutoNum type="arabicPeriod"/>
            </a:pPr>
            <a:r>
              <a:rPr b="1" lang="en-GB"/>
              <a:t>Extremes of passivity and aggression </a:t>
            </a:r>
            <a:endParaRPr b="1"/>
          </a:p>
          <a:p>
            <a:pPr indent="-381000" lvl="0" marL="457200" rtl="0" algn="l">
              <a:spcBef>
                <a:spcPts val="0"/>
              </a:spcBef>
              <a:spcAft>
                <a:spcPts val="0"/>
              </a:spcAft>
              <a:buClr>
                <a:schemeClr val="dk2"/>
              </a:buClr>
              <a:buSzPts val="2400"/>
              <a:buAutoNum type="arabicPeriod"/>
            </a:pPr>
            <a:r>
              <a:rPr b="1" lang="en-GB"/>
              <a:t>Carer shows little warmth and affection towards a child </a:t>
            </a:r>
            <a:endParaRPr b="1"/>
          </a:p>
          <a:p>
            <a:pPr indent="-381000" lvl="0" marL="457200" rtl="0" algn="l">
              <a:spcBef>
                <a:spcPts val="0"/>
              </a:spcBef>
              <a:spcAft>
                <a:spcPts val="0"/>
              </a:spcAft>
              <a:buClr>
                <a:schemeClr val="dk2"/>
              </a:buClr>
              <a:buSzPts val="2400"/>
              <a:buAutoNum type="arabicPeriod"/>
            </a:pPr>
            <a:r>
              <a:rPr b="1" lang="en-GB"/>
              <a:t>Low self –esteem or resignation </a:t>
            </a:r>
            <a:endParaRPr b="1"/>
          </a:p>
          <a:p>
            <a:pPr indent="0" lvl="0" marL="457200" rtl="0" algn="l">
              <a:spcBef>
                <a:spcPts val="0"/>
              </a:spcBef>
              <a:spcAft>
                <a:spcPts val="0"/>
              </a:spcAft>
              <a:buNone/>
            </a:pPr>
            <a:r>
              <a:rPr b="1" lang="en-GB" sz="1800">
                <a:solidFill>
                  <a:srgbClr val="7030A0"/>
                </a:solidFill>
              </a:rPr>
              <a:t> </a:t>
            </a:r>
            <a:endParaRPr b="1" sz="1800">
              <a:solidFill>
                <a:srgbClr val="7030A0"/>
              </a:solidFill>
            </a:endParaRPr>
          </a:p>
          <a:p>
            <a:pPr indent="0" lvl="0" marL="0" rtl="0" algn="l">
              <a:spcBef>
                <a:spcPts val="0"/>
              </a:spcBef>
              <a:spcAft>
                <a:spcPts val="0"/>
              </a:spcAft>
              <a:buNone/>
            </a:pPr>
            <a:r>
              <a:t/>
            </a:r>
            <a:endParaRPr/>
          </a:p>
        </p:txBody>
      </p:sp>
      <p:pic>
        <p:nvPicPr>
          <p:cNvPr id="288" name="Google Shape;288;g34d56ce8c2b_0_35"/>
          <p:cNvPicPr preferRelativeResize="0"/>
          <p:nvPr/>
        </p:nvPicPr>
        <p:blipFill>
          <a:blip r:embed="rId3">
            <a:alphaModFix/>
          </a:blip>
          <a:stretch>
            <a:fillRect/>
          </a:stretch>
        </p:blipFill>
        <p:spPr>
          <a:xfrm>
            <a:off x="10597600" y="5035875"/>
            <a:ext cx="1390650" cy="1390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370bb17be7a_0_0"/>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GB"/>
              <a:t>s</a:t>
            </a:r>
            <a:r>
              <a:rPr lang="en-GB"/>
              <a:t>elf -neglect </a:t>
            </a:r>
            <a:endParaRPr/>
          </a:p>
        </p:txBody>
      </p:sp>
      <p:sp>
        <p:nvSpPr>
          <p:cNvPr id="294" name="Google Shape;294;g370bb17be7a_0_0"/>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Clr>
                <a:schemeClr val="dk1"/>
              </a:buClr>
              <a:buSzPts val="1100"/>
              <a:buFont typeface="Arial"/>
              <a:buNone/>
            </a:pPr>
            <a:r>
              <a:rPr lang="en-GB" sz="2000">
                <a:solidFill>
                  <a:schemeClr val="dk1"/>
                </a:solidFill>
              </a:rPr>
              <a:t>Self-neglect covers a wide range of behaviour neglecting to care</a:t>
            </a:r>
            <a:br>
              <a:rPr lang="en-GB" sz="2000">
                <a:solidFill>
                  <a:schemeClr val="dk1"/>
                </a:solidFill>
              </a:rPr>
            </a:br>
            <a:r>
              <a:rPr lang="en-GB" sz="2000">
                <a:solidFill>
                  <a:schemeClr val="dk1"/>
                </a:solidFill>
              </a:rPr>
              <a:t>for one's personal hygiene, health or surroundings. The definition</a:t>
            </a:r>
            <a:br>
              <a:rPr lang="en-GB" sz="2000">
                <a:solidFill>
                  <a:schemeClr val="dk1"/>
                </a:solidFill>
              </a:rPr>
            </a:br>
            <a:r>
              <a:rPr lang="en-GB" sz="2000">
                <a:solidFill>
                  <a:schemeClr val="dk1"/>
                </a:solidFill>
              </a:rPr>
              <a:t>of self-neglect excludes a situation in which a mentally competent</a:t>
            </a:r>
            <a:br>
              <a:rPr lang="en-GB" sz="2000">
                <a:solidFill>
                  <a:schemeClr val="dk1"/>
                </a:solidFill>
              </a:rPr>
            </a:br>
            <a:r>
              <a:rPr lang="en-GB" sz="2000">
                <a:solidFill>
                  <a:schemeClr val="dk1"/>
                </a:solidFill>
              </a:rPr>
              <a:t>older person, who understands the consequences of his/her decisions,</a:t>
            </a:r>
            <a:br>
              <a:rPr lang="en-GB" sz="2000">
                <a:solidFill>
                  <a:schemeClr val="dk1"/>
                </a:solidFill>
              </a:rPr>
            </a:br>
            <a:r>
              <a:rPr lang="en-GB" sz="2000">
                <a:solidFill>
                  <a:schemeClr val="dk1"/>
                </a:solidFill>
              </a:rPr>
              <a:t>makes a conscious and voluntary decision to engage in acts that</a:t>
            </a:r>
            <a:br>
              <a:rPr lang="en-GB" sz="2000">
                <a:solidFill>
                  <a:schemeClr val="dk1"/>
                </a:solidFill>
              </a:rPr>
            </a:br>
            <a:r>
              <a:rPr lang="en-GB" sz="2000">
                <a:solidFill>
                  <a:schemeClr val="dk1"/>
                </a:solidFill>
              </a:rPr>
              <a:t>threaten his/her health or safety as a matter of personal choice.</a:t>
            </a:r>
            <a:endParaRPr sz="2000">
              <a:solidFill>
                <a:schemeClr val="dk1"/>
              </a:solidFill>
            </a:endParaRPr>
          </a:p>
          <a:p>
            <a:pPr indent="0" lvl="0" marL="0" rtl="0" algn="l">
              <a:spcBef>
                <a:spcPts val="1400"/>
              </a:spcBef>
              <a:spcAft>
                <a:spcPts val="0"/>
              </a:spcAft>
              <a:buClr>
                <a:schemeClr val="dk1"/>
              </a:buClr>
              <a:buSzPts val="1100"/>
              <a:buFont typeface="Arial"/>
              <a:buNone/>
            </a:pPr>
            <a:r>
              <a:rPr b="1" lang="en-GB" sz="2000">
                <a:solidFill>
                  <a:srgbClr val="009ED5"/>
                </a:solidFill>
              </a:rPr>
              <a:t>Possible indicators: </a:t>
            </a:r>
            <a:r>
              <a:rPr lang="en-GB" sz="2000">
                <a:solidFill>
                  <a:schemeClr val="dk1"/>
                </a:solidFill>
              </a:rPr>
              <a:t>Very poor personal hygiene; lack of essential</a:t>
            </a:r>
            <a:endParaRPr sz="2000">
              <a:solidFill>
                <a:schemeClr val="dk1"/>
              </a:solidFill>
            </a:endParaRPr>
          </a:p>
          <a:p>
            <a:pPr indent="0" lvl="0" marL="0" rtl="0" algn="l">
              <a:spcBef>
                <a:spcPts val="0"/>
              </a:spcBef>
              <a:spcAft>
                <a:spcPts val="0"/>
              </a:spcAft>
              <a:buClr>
                <a:schemeClr val="dk1"/>
              </a:buClr>
              <a:buSzPts val="1100"/>
              <a:buFont typeface="Arial"/>
              <a:buNone/>
            </a:pPr>
            <a:r>
              <a:rPr lang="en-GB" sz="2000">
                <a:solidFill>
                  <a:schemeClr val="dk1"/>
                </a:solidFill>
              </a:rPr>
              <a:t>food, clothing or shelter; malnutrition and/or dehydration; neglecting</a:t>
            </a:r>
            <a:endParaRPr sz="2000">
              <a:solidFill>
                <a:schemeClr val="dk1"/>
              </a:solidFill>
            </a:endParaRPr>
          </a:p>
          <a:p>
            <a:pPr indent="0" lvl="0" marL="0" rtl="0" algn="l">
              <a:spcBef>
                <a:spcPts val="0"/>
              </a:spcBef>
              <a:spcAft>
                <a:spcPts val="0"/>
              </a:spcAft>
              <a:buClr>
                <a:schemeClr val="dk1"/>
              </a:buClr>
              <a:buSzPts val="1100"/>
              <a:buFont typeface="Arial"/>
              <a:buNone/>
            </a:pPr>
            <a:r>
              <a:rPr lang="en-GB" sz="2000">
                <a:solidFill>
                  <a:schemeClr val="dk1"/>
                </a:solidFill>
              </a:rPr>
              <a:t>household maintenance; collecting a large number of animals in</a:t>
            </a:r>
            <a:endParaRPr sz="2000">
              <a:solidFill>
                <a:schemeClr val="dk1"/>
              </a:solidFill>
            </a:endParaRPr>
          </a:p>
          <a:p>
            <a:pPr indent="0" lvl="0" marL="0" rtl="0" algn="l">
              <a:spcBef>
                <a:spcPts val="0"/>
              </a:spcBef>
              <a:spcAft>
                <a:spcPts val="0"/>
              </a:spcAft>
              <a:buClr>
                <a:schemeClr val="dk1"/>
              </a:buClr>
              <a:buSzPts val="1100"/>
              <a:buFont typeface="Arial"/>
              <a:buNone/>
            </a:pPr>
            <a:r>
              <a:rPr lang="en-GB" sz="2000">
                <a:solidFill>
                  <a:schemeClr val="dk1"/>
                </a:solidFill>
              </a:rPr>
              <a:t>inappropriate conditions; non-compliance with health or care services;</a:t>
            </a:r>
            <a:endParaRPr sz="2000">
              <a:solidFill>
                <a:schemeClr val="dk1"/>
              </a:solidFill>
            </a:endParaRPr>
          </a:p>
          <a:p>
            <a:pPr indent="0" lvl="0" marL="0" rtl="0" algn="l">
              <a:spcBef>
                <a:spcPts val="0"/>
              </a:spcBef>
              <a:spcAft>
                <a:spcPts val="1600"/>
              </a:spcAft>
              <a:buNone/>
            </a:pPr>
            <a:r>
              <a:rPr lang="en-GB" sz="2000">
                <a:solidFill>
                  <a:schemeClr val="dk1"/>
                </a:solidFill>
              </a:rPr>
              <a:t>inability or unwillingness to take medication or treat illness or injury.</a:t>
            </a:r>
            <a:endParaRPr/>
          </a:p>
        </p:txBody>
      </p:sp>
      <p:pic>
        <p:nvPicPr>
          <p:cNvPr id="295" name="Google Shape;295;g370bb17be7a_0_0"/>
          <p:cNvPicPr preferRelativeResize="0"/>
          <p:nvPr/>
        </p:nvPicPr>
        <p:blipFill>
          <a:blip r:embed="rId3">
            <a:alphaModFix/>
          </a:blip>
          <a:stretch>
            <a:fillRect/>
          </a:stretch>
        </p:blipFill>
        <p:spPr>
          <a:xfrm>
            <a:off x="8777821" y="1389788"/>
            <a:ext cx="3071550" cy="4078425"/>
          </a:xfrm>
          <a:prstGeom prst="rect">
            <a:avLst/>
          </a:prstGeom>
          <a:noFill/>
          <a:ln>
            <a:noFill/>
          </a:ln>
        </p:spPr>
      </p:pic>
      <p:pic>
        <p:nvPicPr>
          <p:cNvPr id="296" name="Google Shape;296;g370bb17be7a_0_0"/>
          <p:cNvPicPr preferRelativeResize="0"/>
          <p:nvPr/>
        </p:nvPicPr>
        <p:blipFill>
          <a:blip r:embed="rId4">
            <a:alphaModFix/>
          </a:blip>
          <a:stretch>
            <a:fillRect/>
          </a:stretch>
        </p:blipFill>
        <p:spPr>
          <a:xfrm>
            <a:off x="-48825" y="5618700"/>
            <a:ext cx="1390650" cy="1390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70893b1cf9_0_215"/>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None/>
            </a:pPr>
            <a:r>
              <a:rPr b="1" lang="en-GB" sz="2400">
                <a:highlight>
                  <a:schemeClr val="lt1"/>
                </a:highlight>
              </a:rPr>
              <a:t>TERRORISM,</a:t>
            </a:r>
            <a:r>
              <a:rPr b="1" lang="en-GB" sz="2400"/>
              <a:t> EXTREMISM AND RADICALISATION</a:t>
            </a:r>
            <a:endParaRPr b="1" sz="2400"/>
          </a:p>
          <a:p>
            <a:pPr indent="0" lvl="0" marL="0" rtl="0" algn="l">
              <a:lnSpc>
                <a:spcPct val="115000"/>
              </a:lnSpc>
              <a:spcBef>
                <a:spcPts val="0"/>
              </a:spcBef>
              <a:spcAft>
                <a:spcPts val="0"/>
              </a:spcAft>
              <a:buClr>
                <a:schemeClr val="dk1"/>
              </a:buClr>
              <a:buSzPct val="45833"/>
              <a:buFont typeface="Arial"/>
              <a:buNone/>
            </a:pPr>
            <a:r>
              <a:rPr b="1" lang="en-GB" sz="2400">
                <a:solidFill>
                  <a:srgbClr val="FFFFFF"/>
                </a:solidFill>
              </a:rPr>
              <a:t>ISM, EXTREMISM</a:t>
            </a:r>
            <a:br>
              <a:rPr b="1" lang="en-GB" sz="2400">
                <a:solidFill>
                  <a:srgbClr val="FFFFFF"/>
                </a:solidFill>
              </a:rPr>
            </a:br>
            <a:r>
              <a:rPr b="1" lang="en-GB" sz="2400">
                <a:solidFill>
                  <a:srgbClr val="FFFFFF"/>
                </a:solidFill>
              </a:rPr>
              <a:t>AND RADICALISATION</a:t>
            </a:r>
            <a:endParaRPr b="1" sz="2400">
              <a:solidFill>
                <a:srgbClr val="FFFFFF"/>
              </a:solidFill>
            </a:endParaRPr>
          </a:p>
          <a:p>
            <a:pPr indent="0" lvl="0" marL="0" rtl="0" algn="l">
              <a:spcBef>
                <a:spcPts val="0"/>
              </a:spcBef>
              <a:spcAft>
                <a:spcPts val="0"/>
              </a:spcAft>
              <a:buNone/>
            </a:pPr>
            <a:r>
              <a:t/>
            </a:r>
            <a:endParaRPr/>
          </a:p>
        </p:txBody>
      </p:sp>
      <p:sp>
        <p:nvSpPr>
          <p:cNvPr id="302" name="Google Shape;302;g370893b1cf9_0_215"/>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t/>
            </a:r>
            <a:endParaRPr/>
          </a:p>
        </p:txBody>
      </p:sp>
      <p:pic>
        <p:nvPicPr>
          <p:cNvPr id="303" name="Google Shape;303;g370893b1cf9_0_215"/>
          <p:cNvPicPr preferRelativeResize="0"/>
          <p:nvPr/>
        </p:nvPicPr>
        <p:blipFill>
          <a:blip r:embed="rId3">
            <a:alphaModFix/>
          </a:blip>
          <a:stretch>
            <a:fillRect/>
          </a:stretch>
        </p:blipFill>
        <p:spPr>
          <a:xfrm>
            <a:off x="415600" y="1558650"/>
            <a:ext cx="11007240" cy="4511150"/>
          </a:xfrm>
          <a:prstGeom prst="rect">
            <a:avLst/>
          </a:prstGeom>
          <a:noFill/>
          <a:ln>
            <a:noFill/>
          </a:ln>
        </p:spPr>
      </p:pic>
      <p:sp>
        <p:nvSpPr>
          <p:cNvPr id="304" name="Google Shape;304;g370893b1cf9_0_215"/>
          <p:cNvSpPr txBox="1"/>
          <p:nvPr/>
        </p:nvSpPr>
        <p:spPr>
          <a:xfrm>
            <a:off x="852925" y="1876475"/>
            <a:ext cx="3030300" cy="176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400"/>
              </a:spcAft>
              <a:buNone/>
            </a:pPr>
            <a:r>
              <a:rPr lang="en-GB" sz="1300">
                <a:solidFill>
                  <a:srgbClr val="FFFFFF"/>
                </a:solidFill>
              </a:rPr>
              <a:t>Terrorism in the UK can involve</a:t>
            </a:r>
            <a:br>
              <a:rPr lang="en-GB" sz="1300">
                <a:solidFill>
                  <a:srgbClr val="FFFFFF"/>
                </a:solidFill>
              </a:rPr>
            </a:br>
            <a:r>
              <a:rPr lang="en-GB" sz="1300">
                <a:solidFill>
                  <a:srgbClr val="FFFFFF"/>
                </a:solidFill>
              </a:rPr>
              <a:t>the exploitation of adults at risk</a:t>
            </a:r>
            <a:br>
              <a:rPr lang="en-GB" sz="1300">
                <a:solidFill>
                  <a:srgbClr val="FFFFFF"/>
                </a:solidFill>
              </a:rPr>
            </a:br>
            <a:r>
              <a:rPr lang="en-GB" sz="1300">
                <a:solidFill>
                  <a:srgbClr val="FFFFFF"/>
                </a:solidFill>
              </a:rPr>
              <a:t>and children. Individuals involved in</a:t>
            </a:r>
            <a:br>
              <a:rPr lang="en-GB" sz="1300">
                <a:solidFill>
                  <a:srgbClr val="FFFFFF"/>
                </a:solidFill>
              </a:rPr>
            </a:br>
            <a:r>
              <a:rPr lang="en-GB" sz="1300">
                <a:solidFill>
                  <a:srgbClr val="FFFFFF"/>
                </a:solidFill>
              </a:rPr>
              <a:t>extremist activity come from a range</a:t>
            </a:r>
            <a:br>
              <a:rPr lang="en-GB" sz="1300">
                <a:solidFill>
                  <a:srgbClr val="FFFFFF"/>
                </a:solidFill>
              </a:rPr>
            </a:br>
            <a:r>
              <a:rPr lang="en-GB" sz="1300">
                <a:solidFill>
                  <a:srgbClr val="FFFFFF"/>
                </a:solidFill>
              </a:rPr>
              <a:t>of backgrounds and experiences –</a:t>
            </a:r>
            <a:br>
              <a:rPr lang="en-GB" sz="1300">
                <a:solidFill>
                  <a:srgbClr val="FFFFFF"/>
                </a:solidFill>
              </a:rPr>
            </a:br>
            <a:r>
              <a:rPr b="1" lang="en-GB" sz="1300">
                <a:solidFill>
                  <a:srgbClr val="009ED5"/>
                </a:solidFill>
              </a:rPr>
              <a:t>there is no such thing as a</a:t>
            </a:r>
            <a:br>
              <a:rPr b="1" lang="en-GB" sz="1300">
                <a:solidFill>
                  <a:srgbClr val="009ED5"/>
                </a:solidFill>
              </a:rPr>
            </a:br>
            <a:r>
              <a:rPr b="1" lang="en-GB" sz="1300">
                <a:solidFill>
                  <a:srgbClr val="009ED5"/>
                </a:solidFill>
              </a:rPr>
              <a:t>“typical extremist”.</a:t>
            </a:r>
            <a:endParaRPr b="1" sz="1300">
              <a:solidFill>
                <a:srgbClr val="009ED5"/>
              </a:solidFill>
            </a:endParaRPr>
          </a:p>
        </p:txBody>
      </p:sp>
      <p:sp>
        <p:nvSpPr>
          <p:cNvPr id="305" name="Google Shape;305;g370893b1cf9_0_215"/>
          <p:cNvSpPr txBox="1"/>
          <p:nvPr/>
        </p:nvSpPr>
        <p:spPr>
          <a:xfrm>
            <a:off x="7857075" y="1685800"/>
            <a:ext cx="3000000" cy="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400"/>
              </a:spcAft>
              <a:buNone/>
            </a:pPr>
            <a:r>
              <a:rPr b="1" lang="en-GB" sz="1300">
                <a:solidFill>
                  <a:srgbClr val="FFFFFF"/>
                </a:solidFill>
              </a:rPr>
              <a:t>People may become involved in</a:t>
            </a:r>
            <a:br>
              <a:rPr b="1" lang="en-GB" sz="1300">
                <a:solidFill>
                  <a:srgbClr val="FFFFFF"/>
                </a:solidFill>
              </a:rPr>
            </a:br>
            <a:r>
              <a:rPr b="1" lang="en-GB" sz="1300">
                <a:solidFill>
                  <a:srgbClr val="FFFFFF"/>
                </a:solidFill>
              </a:rPr>
              <a:t>terrorism or violent extremism</a:t>
            </a:r>
            <a:br>
              <a:rPr b="1" lang="en-GB" sz="1300">
                <a:solidFill>
                  <a:srgbClr val="FFFFFF"/>
                </a:solidFill>
              </a:rPr>
            </a:br>
            <a:r>
              <a:rPr b="1" lang="en-GB" sz="1300">
                <a:solidFill>
                  <a:srgbClr val="FFFFFF"/>
                </a:solidFill>
              </a:rPr>
              <a:t>for many reasons, including:</a:t>
            </a:r>
            <a:endParaRPr b="1" sz="1300">
              <a:solidFill>
                <a:srgbClr val="FFFFFF"/>
              </a:solidFill>
            </a:endParaRPr>
          </a:p>
        </p:txBody>
      </p:sp>
      <p:sp>
        <p:nvSpPr>
          <p:cNvPr id="306" name="Google Shape;306;g370893b1cf9_0_215"/>
          <p:cNvSpPr txBox="1"/>
          <p:nvPr/>
        </p:nvSpPr>
        <p:spPr>
          <a:xfrm>
            <a:off x="7857075" y="2629350"/>
            <a:ext cx="30000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FFFFFF"/>
              </a:buClr>
              <a:buSzPts val="1400"/>
              <a:buChar char="●"/>
            </a:pPr>
            <a:r>
              <a:rPr lang="en-GB">
                <a:solidFill>
                  <a:srgbClr val="FFFFFF"/>
                </a:solidFill>
              </a:rPr>
              <a:t>To defend their culture and beliefs</a:t>
            </a:r>
            <a:endParaRPr>
              <a:solidFill>
                <a:srgbClr val="FFFFFF"/>
              </a:solidFill>
            </a:endParaRPr>
          </a:p>
        </p:txBody>
      </p:sp>
      <p:sp>
        <p:nvSpPr>
          <p:cNvPr id="307" name="Google Shape;307;g370893b1cf9_0_215"/>
          <p:cNvSpPr txBox="1"/>
          <p:nvPr/>
        </p:nvSpPr>
        <p:spPr>
          <a:xfrm>
            <a:off x="7857075" y="3204200"/>
            <a:ext cx="30000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FFFFFF"/>
              </a:buClr>
              <a:buSzPts val="1400"/>
              <a:buChar char="●"/>
            </a:pPr>
            <a:r>
              <a:rPr lang="en-GB">
                <a:solidFill>
                  <a:srgbClr val="FFFFFF"/>
                </a:solidFill>
              </a:rPr>
              <a:t>Peer pressure by friends and family</a:t>
            </a:r>
            <a:endParaRPr>
              <a:solidFill>
                <a:srgbClr val="FFFFFF"/>
              </a:solidFill>
            </a:endParaRPr>
          </a:p>
        </p:txBody>
      </p:sp>
      <p:sp>
        <p:nvSpPr>
          <p:cNvPr id="308" name="Google Shape;308;g370893b1cf9_0_215"/>
          <p:cNvSpPr txBox="1"/>
          <p:nvPr/>
        </p:nvSpPr>
        <p:spPr>
          <a:xfrm>
            <a:off x="7857075" y="3751700"/>
            <a:ext cx="30000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FFFFFF"/>
              </a:buClr>
              <a:buSzPts val="1400"/>
              <a:buChar char="●"/>
            </a:pPr>
            <a:r>
              <a:rPr lang="en-GB">
                <a:solidFill>
                  <a:srgbClr val="FFFFFF"/>
                </a:solidFill>
              </a:rPr>
              <a:t> A lack of identity in society</a:t>
            </a:r>
            <a:endParaRPr>
              <a:solidFill>
                <a:srgbClr val="FFFFFF"/>
              </a:solidFill>
            </a:endParaRPr>
          </a:p>
        </p:txBody>
      </p:sp>
      <p:sp>
        <p:nvSpPr>
          <p:cNvPr id="309" name="Google Shape;309;g370893b1cf9_0_215"/>
          <p:cNvSpPr txBox="1"/>
          <p:nvPr/>
        </p:nvSpPr>
        <p:spPr>
          <a:xfrm>
            <a:off x="7907250" y="4216875"/>
            <a:ext cx="30000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FFFFFF"/>
              </a:buClr>
              <a:buSzPts val="1400"/>
              <a:buChar char="●"/>
            </a:pPr>
            <a:r>
              <a:rPr lang="en-GB">
                <a:solidFill>
                  <a:srgbClr val="FFFFFF"/>
                </a:solidFill>
              </a:rPr>
              <a:t>Radicalised by extremist groups</a:t>
            </a:r>
            <a:endParaRPr sz="1000"/>
          </a:p>
        </p:txBody>
      </p:sp>
      <p:sp>
        <p:nvSpPr>
          <p:cNvPr id="310" name="Google Shape;310;g370893b1cf9_0_215"/>
          <p:cNvSpPr txBox="1"/>
          <p:nvPr/>
        </p:nvSpPr>
        <p:spPr>
          <a:xfrm>
            <a:off x="7857075" y="4832475"/>
            <a:ext cx="30000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FFFFFF"/>
              </a:buClr>
              <a:buSzPts val="1400"/>
              <a:buChar char="●"/>
            </a:pPr>
            <a:r>
              <a:rPr lang="en-GB">
                <a:solidFill>
                  <a:srgbClr val="FFFFFF"/>
                </a:solidFill>
              </a:rPr>
              <a:t>Seeking vengeance or retaliation</a:t>
            </a:r>
            <a:endParaRPr>
              <a:solidFill>
                <a:srgbClr val="FFFFFF"/>
              </a:solidFill>
            </a:endParaRPr>
          </a:p>
        </p:txBody>
      </p:sp>
      <p:sp>
        <p:nvSpPr>
          <p:cNvPr id="311" name="Google Shape;311;g370893b1cf9_0_215"/>
          <p:cNvSpPr txBox="1"/>
          <p:nvPr/>
        </p:nvSpPr>
        <p:spPr>
          <a:xfrm>
            <a:off x="752600" y="3963650"/>
            <a:ext cx="3000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highlight>
                  <a:schemeClr val="dk1"/>
                </a:highlight>
              </a:rPr>
              <a:t>Radicalisation is the word commonly used to describe the mental process the person is going through as they get drawn down a dangerous path. If someone is becoming radicalised it means they are displaying extreme views in support of extreme ideologies or beliefs, terrorist groups and activities</a:t>
            </a:r>
            <a:endParaRPr>
              <a:solidFill>
                <a:schemeClr val="lt1"/>
              </a:solidFill>
              <a:highlight>
                <a:schemeClr val="dk1"/>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370893b1cf9_0_250"/>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Clr>
                <a:schemeClr val="dk1"/>
              </a:buClr>
              <a:buSzPct val="42307"/>
              <a:buFont typeface="Arial"/>
              <a:buNone/>
            </a:pPr>
            <a:r>
              <a:rPr b="1" lang="en-GB" sz="2600"/>
              <a:t>DISCRIMINATORY ABUSE</a:t>
            </a:r>
            <a:endParaRPr b="1" sz="2600"/>
          </a:p>
          <a:p>
            <a:pPr indent="0" lvl="0" marL="0" rtl="0" algn="l">
              <a:spcBef>
                <a:spcPts val="0"/>
              </a:spcBef>
              <a:spcAft>
                <a:spcPts val="0"/>
              </a:spcAft>
              <a:buNone/>
            </a:pPr>
            <a:r>
              <a:t/>
            </a:r>
            <a:endParaRPr/>
          </a:p>
        </p:txBody>
      </p:sp>
      <p:sp>
        <p:nvSpPr>
          <p:cNvPr id="317" name="Google Shape;317;g370893b1cf9_0_250"/>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b="1" lang="en-GB" sz="2000">
                <a:solidFill>
                  <a:srgbClr val="009ED5"/>
                </a:solidFill>
              </a:rPr>
              <a:t>May involve: </a:t>
            </a:r>
            <a:r>
              <a:rPr lang="en-GB" sz="2000">
                <a:solidFill>
                  <a:schemeClr val="dk1"/>
                </a:solidFill>
              </a:rPr>
              <a:t>Types of harassment or insults because of someone’s</a:t>
            </a:r>
            <a:br>
              <a:rPr lang="en-GB" sz="2000">
                <a:solidFill>
                  <a:schemeClr val="dk1"/>
                </a:solidFill>
              </a:rPr>
            </a:br>
            <a:r>
              <a:rPr lang="en-GB" sz="2000">
                <a:solidFill>
                  <a:schemeClr val="dk1"/>
                </a:solidFill>
              </a:rPr>
              <a:t>race, gender, gender identity, age, disability, sexual orientation or</a:t>
            </a:r>
            <a:br>
              <a:rPr lang="en-GB" sz="2000">
                <a:solidFill>
                  <a:schemeClr val="dk1"/>
                </a:solidFill>
              </a:rPr>
            </a:br>
            <a:r>
              <a:rPr lang="en-GB" sz="2000">
                <a:solidFill>
                  <a:schemeClr val="dk1"/>
                </a:solidFill>
              </a:rPr>
              <a:t>religion.</a:t>
            </a:r>
            <a:endParaRPr sz="2000">
              <a:solidFill>
                <a:schemeClr val="dk1"/>
              </a:solidFill>
            </a:endParaRPr>
          </a:p>
          <a:p>
            <a:pPr indent="0" lvl="0" marL="0" rtl="0" algn="l">
              <a:spcBef>
                <a:spcPts val="1400"/>
              </a:spcBef>
              <a:spcAft>
                <a:spcPts val="0"/>
              </a:spcAft>
              <a:buNone/>
            </a:pPr>
            <a:r>
              <a:t/>
            </a:r>
            <a:endParaRPr b="1" sz="2000">
              <a:solidFill>
                <a:srgbClr val="009ED5"/>
              </a:solidFill>
            </a:endParaRPr>
          </a:p>
          <a:p>
            <a:pPr indent="0" lvl="0" marL="0" rtl="0" algn="l">
              <a:spcBef>
                <a:spcPts val="1400"/>
              </a:spcBef>
              <a:spcAft>
                <a:spcPts val="0"/>
              </a:spcAft>
              <a:buClr>
                <a:schemeClr val="dk1"/>
              </a:buClr>
              <a:buSzPts val="1100"/>
              <a:buFont typeface="Arial"/>
              <a:buNone/>
            </a:pPr>
            <a:r>
              <a:rPr b="1" lang="en-GB" sz="2000">
                <a:solidFill>
                  <a:srgbClr val="009ED5"/>
                </a:solidFill>
              </a:rPr>
              <a:t>Possible indicators: </a:t>
            </a:r>
            <a:r>
              <a:rPr lang="en-GB" sz="2000">
                <a:solidFill>
                  <a:schemeClr val="dk1"/>
                </a:solidFill>
              </a:rPr>
              <a:t>Lack of respect shown to an individual; signs of a</a:t>
            </a:r>
            <a:br>
              <a:rPr lang="en-GB" sz="2000">
                <a:solidFill>
                  <a:schemeClr val="dk1"/>
                </a:solidFill>
              </a:rPr>
            </a:br>
            <a:r>
              <a:rPr lang="en-GB" sz="2000">
                <a:solidFill>
                  <a:schemeClr val="dk1"/>
                </a:solidFill>
              </a:rPr>
              <a:t>sub-standard service offered to an individual; repeated exclusion from</a:t>
            </a:r>
            <a:br>
              <a:rPr lang="en-GB" sz="2000">
                <a:solidFill>
                  <a:schemeClr val="dk1"/>
                </a:solidFill>
              </a:rPr>
            </a:br>
            <a:r>
              <a:rPr lang="en-GB" sz="2000">
                <a:solidFill>
                  <a:schemeClr val="dk1"/>
                </a:solidFill>
              </a:rPr>
              <a:t>rights afforded to citizens such as health, education, employment, criminal</a:t>
            </a:r>
            <a:br>
              <a:rPr lang="en-GB" sz="2000">
                <a:solidFill>
                  <a:schemeClr val="dk1"/>
                </a:solidFill>
              </a:rPr>
            </a:br>
            <a:r>
              <a:rPr lang="en-GB" sz="2000">
                <a:solidFill>
                  <a:schemeClr val="dk1"/>
                </a:solidFill>
              </a:rPr>
              <a:t>justice and civic status. </a:t>
            </a:r>
            <a:endParaRPr sz="2000">
              <a:solidFill>
                <a:schemeClr val="dk1"/>
              </a:solidFill>
            </a:endParaRPr>
          </a:p>
          <a:p>
            <a:pPr indent="0" lvl="0" marL="0" rtl="0" algn="l">
              <a:spcBef>
                <a:spcPts val="1400"/>
              </a:spcBef>
              <a:spcAft>
                <a:spcPts val="1600"/>
              </a:spcAft>
              <a:buNone/>
            </a:pPr>
            <a:r>
              <a:t/>
            </a:r>
            <a:endParaRPr/>
          </a:p>
        </p:txBody>
      </p:sp>
      <p:pic>
        <p:nvPicPr>
          <p:cNvPr id="318" name="Google Shape;318;g370893b1cf9_0_250"/>
          <p:cNvPicPr preferRelativeResize="0"/>
          <p:nvPr/>
        </p:nvPicPr>
        <p:blipFill>
          <a:blip r:embed="rId3">
            <a:alphaModFix/>
          </a:blip>
          <a:stretch>
            <a:fillRect/>
          </a:stretch>
        </p:blipFill>
        <p:spPr>
          <a:xfrm>
            <a:off x="8366475" y="2187525"/>
            <a:ext cx="2989375" cy="3419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370893b1cf9_0_259"/>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GB"/>
              <a:t>Bullying or Cyberbulling</a:t>
            </a:r>
            <a:endParaRPr/>
          </a:p>
        </p:txBody>
      </p:sp>
      <p:sp>
        <p:nvSpPr>
          <p:cNvPr id="324" name="Google Shape;324;g370893b1cf9_0_259"/>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Clr>
                <a:schemeClr val="dk1"/>
              </a:buClr>
              <a:buSzPts val="1100"/>
              <a:buFont typeface="Arial"/>
              <a:buNone/>
            </a:pPr>
            <a:r>
              <a:rPr b="1" lang="en-GB" sz="2000">
                <a:solidFill>
                  <a:srgbClr val="7F7F7F"/>
                </a:solidFill>
              </a:rPr>
              <a:t>Bullying is also recognised as a type of abuse. It is always distressing for the victim</a:t>
            </a:r>
            <a:br>
              <a:rPr b="1" lang="en-GB" sz="2000">
                <a:solidFill>
                  <a:srgbClr val="7F7F7F"/>
                </a:solidFill>
              </a:rPr>
            </a:br>
            <a:r>
              <a:rPr b="1" lang="en-GB" sz="2000">
                <a:solidFill>
                  <a:srgbClr val="7F7F7F"/>
                </a:solidFill>
              </a:rPr>
              <a:t>and can have serious consequences and therefore should always be taken seriously.</a:t>
            </a:r>
            <a:br>
              <a:rPr b="1" lang="en-GB" sz="2000">
                <a:solidFill>
                  <a:srgbClr val="7F7F7F"/>
                </a:solidFill>
              </a:rPr>
            </a:br>
            <a:r>
              <a:rPr b="1" lang="en-GB" sz="2000">
                <a:solidFill>
                  <a:srgbClr val="7F7F7F"/>
                </a:solidFill>
              </a:rPr>
              <a:t>Bullying happens when an individual or group of individuals show hostility towards</a:t>
            </a:r>
            <a:br>
              <a:rPr b="1" lang="en-GB" sz="2000">
                <a:solidFill>
                  <a:srgbClr val="7F7F7F"/>
                </a:solidFill>
              </a:rPr>
            </a:br>
            <a:r>
              <a:rPr b="1" lang="en-GB" sz="2000">
                <a:solidFill>
                  <a:srgbClr val="7F7F7F"/>
                </a:solidFill>
              </a:rPr>
              <a:t>another individual and this can be emotional, physical, sexual or racist.</a:t>
            </a:r>
            <a:endParaRPr b="1" sz="2000">
              <a:solidFill>
                <a:srgbClr val="7F7F7F"/>
              </a:solidFill>
            </a:endParaRPr>
          </a:p>
          <a:p>
            <a:pPr indent="0" lvl="0" marL="0" rtl="0" algn="l">
              <a:spcBef>
                <a:spcPts val="1400"/>
              </a:spcBef>
              <a:spcAft>
                <a:spcPts val="0"/>
              </a:spcAft>
              <a:buClr>
                <a:schemeClr val="dk1"/>
              </a:buClr>
              <a:buSzPts val="1100"/>
              <a:buFont typeface="Arial"/>
              <a:buNone/>
            </a:pPr>
            <a:r>
              <a:rPr b="1" lang="en-GB" sz="2000">
                <a:solidFill>
                  <a:srgbClr val="009ED5"/>
                </a:solidFill>
              </a:rPr>
              <a:t>Cyber-bullying: </a:t>
            </a:r>
            <a:r>
              <a:rPr lang="en-GB" sz="2000">
                <a:solidFill>
                  <a:schemeClr val="dk1"/>
                </a:solidFill>
              </a:rPr>
              <a:t>Occurs through emails, text messages,</a:t>
            </a:r>
            <a:br>
              <a:rPr lang="en-GB" sz="2000">
                <a:solidFill>
                  <a:schemeClr val="dk1"/>
                </a:solidFill>
              </a:rPr>
            </a:br>
            <a:r>
              <a:rPr lang="en-GB" sz="2000">
                <a:solidFill>
                  <a:schemeClr val="dk1"/>
                </a:solidFill>
              </a:rPr>
              <a:t>telephone calls or sharing information about an individual</a:t>
            </a:r>
            <a:br>
              <a:rPr lang="en-GB" sz="2000">
                <a:solidFill>
                  <a:schemeClr val="dk1"/>
                </a:solidFill>
              </a:rPr>
            </a:br>
            <a:r>
              <a:rPr lang="en-GB" sz="2000">
                <a:solidFill>
                  <a:schemeClr val="dk1"/>
                </a:solidFill>
              </a:rPr>
              <a:t>on social networking sites. Children who use this method</a:t>
            </a:r>
            <a:br>
              <a:rPr lang="en-GB" sz="2000">
                <a:solidFill>
                  <a:schemeClr val="dk1"/>
                </a:solidFill>
              </a:rPr>
            </a:br>
            <a:r>
              <a:rPr lang="en-GB" sz="2000">
                <a:solidFill>
                  <a:schemeClr val="dk1"/>
                </a:solidFill>
              </a:rPr>
              <a:t>of bullying often feel disassociated from their actions, but</a:t>
            </a:r>
            <a:br>
              <a:rPr lang="en-GB" sz="2000">
                <a:solidFill>
                  <a:schemeClr val="dk1"/>
                </a:solidFill>
              </a:rPr>
            </a:br>
            <a:r>
              <a:rPr lang="en-GB" sz="2000">
                <a:solidFill>
                  <a:schemeClr val="dk1"/>
                </a:solidFill>
              </a:rPr>
              <a:t>the consequences can be just as serious for the child. It</a:t>
            </a:r>
            <a:br>
              <a:rPr lang="en-GB" sz="2000">
                <a:solidFill>
                  <a:schemeClr val="dk1"/>
                </a:solidFill>
              </a:rPr>
            </a:br>
            <a:r>
              <a:rPr lang="en-GB" sz="2000">
                <a:solidFill>
                  <a:schemeClr val="dk1"/>
                </a:solidFill>
              </a:rPr>
              <a:t>can be particularly distressing or the victim.</a:t>
            </a:r>
            <a:endParaRPr sz="2000">
              <a:solidFill>
                <a:schemeClr val="dk1"/>
              </a:solidFill>
            </a:endParaRPr>
          </a:p>
          <a:p>
            <a:pPr indent="0" lvl="0" marL="0" rtl="0" algn="l">
              <a:spcBef>
                <a:spcPts val="1400"/>
              </a:spcBef>
              <a:spcAft>
                <a:spcPts val="1600"/>
              </a:spcAft>
              <a:buNone/>
            </a:pPr>
            <a:r>
              <a:t/>
            </a:r>
            <a:endParaRPr/>
          </a:p>
        </p:txBody>
      </p:sp>
      <p:pic>
        <p:nvPicPr>
          <p:cNvPr id="325" name="Google Shape;325;g370893b1cf9_0_259"/>
          <p:cNvPicPr preferRelativeResize="0"/>
          <p:nvPr/>
        </p:nvPicPr>
        <p:blipFill>
          <a:blip r:embed="rId3">
            <a:alphaModFix/>
          </a:blip>
          <a:stretch>
            <a:fillRect/>
          </a:stretch>
        </p:blipFill>
        <p:spPr>
          <a:xfrm>
            <a:off x="7356875" y="3545750"/>
            <a:ext cx="4610100" cy="2609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34d186d4e4d_0_105"/>
          <p:cNvSpPr txBox="1"/>
          <p:nvPr>
            <p:ph type="title"/>
          </p:nvPr>
        </p:nvSpPr>
        <p:spPr>
          <a:xfrm>
            <a:off x="415592" y="601400"/>
            <a:ext cx="11360700" cy="7635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GB"/>
              <a:t>House Rules</a:t>
            </a:r>
            <a:endParaRPr/>
          </a:p>
        </p:txBody>
      </p:sp>
      <p:sp>
        <p:nvSpPr>
          <p:cNvPr id="142" name="Google Shape;142;g34d186d4e4d_0_105"/>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GB"/>
              <a:t>Mute Microphones</a:t>
            </a:r>
            <a:endParaRPr/>
          </a:p>
          <a:p>
            <a:pPr indent="0" lvl="0" marL="0" rtl="0" algn="l">
              <a:spcBef>
                <a:spcPts val="1600"/>
              </a:spcBef>
              <a:spcAft>
                <a:spcPts val="0"/>
              </a:spcAft>
              <a:buNone/>
            </a:pPr>
            <a:r>
              <a:rPr lang="en-GB"/>
              <a:t>Take Notes</a:t>
            </a:r>
            <a:endParaRPr/>
          </a:p>
          <a:p>
            <a:pPr indent="0" lvl="0" marL="0" rtl="0" algn="l">
              <a:spcBef>
                <a:spcPts val="1600"/>
              </a:spcBef>
              <a:spcAft>
                <a:spcPts val="0"/>
              </a:spcAft>
              <a:buNone/>
            </a:pPr>
            <a:r>
              <a:rPr lang="en-GB"/>
              <a:t>Interact as much as you need</a:t>
            </a:r>
            <a:endParaRPr/>
          </a:p>
          <a:p>
            <a:pPr indent="0" lvl="0" marL="0" rtl="0" algn="l">
              <a:spcBef>
                <a:spcPts val="1600"/>
              </a:spcBef>
              <a:spcAft>
                <a:spcPts val="0"/>
              </a:spcAft>
              <a:buNone/>
            </a:pPr>
            <a:r>
              <a:rPr lang="en-GB"/>
              <a:t>Use chat</a:t>
            </a:r>
            <a:endParaRPr/>
          </a:p>
          <a:p>
            <a:pPr indent="0" lvl="0" marL="0" rtl="0" algn="l">
              <a:spcBef>
                <a:spcPts val="1600"/>
              </a:spcBef>
              <a:spcAft>
                <a:spcPts val="0"/>
              </a:spcAft>
              <a:buNone/>
            </a:pPr>
            <a:r>
              <a:rPr lang="en-GB"/>
              <a:t>Hand up to speak and unmute</a:t>
            </a:r>
            <a:endParaRPr/>
          </a:p>
          <a:p>
            <a:pPr indent="0" lvl="0" marL="0" rtl="0" algn="l">
              <a:spcBef>
                <a:spcPts val="1600"/>
              </a:spcBef>
              <a:spcAft>
                <a:spcPts val="1600"/>
              </a:spcAft>
              <a:buNone/>
            </a:pPr>
            <a:r>
              <a:rPr lang="en-GB"/>
              <a:t>Session is not being recorded</a:t>
            </a:r>
            <a:endParaRPr/>
          </a:p>
        </p:txBody>
      </p:sp>
      <p:pic>
        <p:nvPicPr>
          <p:cNvPr id="143" name="Google Shape;143;g34d186d4e4d_0_105" title="Add a heading (3).png"/>
          <p:cNvPicPr preferRelativeResize="0"/>
          <p:nvPr/>
        </p:nvPicPr>
        <p:blipFill rotWithShape="1">
          <a:blip r:embed="rId3">
            <a:alphaModFix/>
          </a:blip>
          <a:srcRect b="0" l="9265" r="6736" t="12595"/>
          <a:stretch/>
        </p:blipFill>
        <p:spPr>
          <a:xfrm>
            <a:off x="5253667" y="601400"/>
            <a:ext cx="6586300" cy="574503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34d56ce8c2b_0_55"/>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Clr>
                <a:schemeClr val="dk1"/>
              </a:buClr>
              <a:buSzPct val="45833"/>
              <a:buFont typeface="Arial"/>
              <a:buNone/>
            </a:pPr>
            <a:r>
              <a:rPr b="1" lang="en-GB" sz="2400">
                <a:solidFill>
                  <a:srgbClr val="7030A0"/>
                </a:solidFill>
              </a:rPr>
              <a:t>Roles And Responsibilities </a:t>
            </a:r>
            <a:endParaRPr b="1" sz="2400">
              <a:solidFill>
                <a:srgbClr val="7030A0"/>
              </a:solidFill>
            </a:endParaRPr>
          </a:p>
          <a:p>
            <a:pPr indent="0" lvl="0" marL="0" rtl="0" algn="l">
              <a:spcBef>
                <a:spcPts val="0"/>
              </a:spcBef>
              <a:spcAft>
                <a:spcPts val="0"/>
              </a:spcAft>
              <a:buNone/>
            </a:pPr>
            <a:r>
              <a:t/>
            </a:r>
            <a:endParaRPr/>
          </a:p>
        </p:txBody>
      </p:sp>
      <p:sp>
        <p:nvSpPr>
          <p:cNvPr id="331" name="Google Shape;331;g34d56ce8c2b_0_55"/>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Clr>
                <a:schemeClr val="dk1"/>
              </a:buClr>
              <a:buSzPts val="1100"/>
              <a:buFont typeface="Arial"/>
              <a:buNone/>
            </a:pPr>
            <a:r>
              <a:rPr b="1" lang="en-GB" sz="1800"/>
              <a:t>Safeguarding is Everyone’s Business </a:t>
            </a:r>
            <a:endParaRPr b="1" sz="1800"/>
          </a:p>
          <a:p>
            <a:pPr indent="0" lvl="0" marL="0" rtl="0" algn="l">
              <a:spcBef>
                <a:spcPts val="0"/>
              </a:spcBef>
              <a:spcAft>
                <a:spcPts val="0"/>
              </a:spcAft>
              <a:buClr>
                <a:schemeClr val="dk1"/>
              </a:buClr>
              <a:buSzPts val="1100"/>
              <a:buFont typeface="Arial"/>
              <a:buNone/>
            </a:pPr>
            <a:r>
              <a:rPr b="1" lang="en-GB" sz="1800"/>
              <a:t>Everyone who works with or comes into contact with children or vulnerable adults </a:t>
            </a:r>
            <a:endParaRPr b="1" sz="1800"/>
          </a:p>
          <a:p>
            <a:pPr indent="0" lvl="0" marL="0" rtl="0" algn="l">
              <a:spcBef>
                <a:spcPts val="0"/>
              </a:spcBef>
              <a:spcAft>
                <a:spcPts val="0"/>
              </a:spcAft>
              <a:buNone/>
            </a:pPr>
            <a:r>
              <a:rPr b="1" lang="en-GB" sz="1800"/>
              <a:t>have a part to play in safeguarding and promoting the individual’s welfare</a:t>
            </a:r>
            <a:endParaRPr b="1" sz="1800"/>
          </a:p>
          <a:p>
            <a:pPr indent="0" lvl="0" marL="0" rtl="0" algn="l">
              <a:spcBef>
                <a:spcPts val="0"/>
              </a:spcBef>
              <a:spcAft>
                <a:spcPts val="0"/>
              </a:spcAft>
              <a:buClr>
                <a:schemeClr val="dk1"/>
              </a:buClr>
              <a:buSzPts val="1100"/>
              <a:buFont typeface="Arial"/>
              <a:buNone/>
            </a:pPr>
            <a:r>
              <a:t/>
            </a:r>
            <a:endParaRPr b="1" sz="1800"/>
          </a:p>
          <a:p>
            <a:pPr indent="0" lvl="0" marL="0" rtl="0" algn="l">
              <a:spcBef>
                <a:spcPts val="0"/>
              </a:spcBef>
              <a:spcAft>
                <a:spcPts val="0"/>
              </a:spcAft>
              <a:buClr>
                <a:schemeClr val="dk1"/>
              </a:buClr>
              <a:buSzPts val="1100"/>
              <a:buFont typeface="Arial"/>
              <a:buNone/>
            </a:pPr>
            <a:r>
              <a:rPr b="1" lang="en-GB" sz="1800"/>
              <a:t>SAFEGUARDING PARTNERS </a:t>
            </a:r>
            <a:endParaRPr b="1" sz="1800"/>
          </a:p>
          <a:p>
            <a:pPr indent="0" lvl="0" marL="0" rtl="0" algn="l">
              <a:spcBef>
                <a:spcPts val="0"/>
              </a:spcBef>
              <a:spcAft>
                <a:spcPts val="0"/>
              </a:spcAft>
              <a:buClr>
                <a:schemeClr val="dk1"/>
              </a:buClr>
              <a:buSzPts val="1100"/>
              <a:buFont typeface="Arial"/>
              <a:buNone/>
            </a:pPr>
            <a:r>
              <a:rPr b="1" lang="en-GB" sz="1800"/>
              <a:t>Government agencies have significant involvement in safeguarding and promoting </a:t>
            </a:r>
            <a:endParaRPr b="1" sz="1800"/>
          </a:p>
          <a:p>
            <a:pPr indent="0" lvl="0" marL="0" rtl="0" algn="l">
              <a:spcBef>
                <a:spcPts val="0"/>
              </a:spcBef>
              <a:spcAft>
                <a:spcPts val="0"/>
              </a:spcAft>
              <a:buClr>
                <a:schemeClr val="dk1"/>
              </a:buClr>
              <a:buSzPts val="1100"/>
              <a:buFont typeface="Arial"/>
              <a:buNone/>
            </a:pPr>
            <a:r>
              <a:rPr b="1" lang="en-GB" sz="1800"/>
              <a:t>the welfare of individuals. </a:t>
            </a:r>
            <a:endParaRPr b="1" sz="1800"/>
          </a:p>
          <a:p>
            <a:pPr indent="0" lvl="0" marL="0" rtl="0" algn="l">
              <a:spcBef>
                <a:spcPts val="0"/>
              </a:spcBef>
              <a:spcAft>
                <a:spcPts val="0"/>
              </a:spcAft>
              <a:buNone/>
            </a:pPr>
            <a:r>
              <a:rPr b="1" lang="en-GB" sz="1800"/>
              <a:t>This is led by three KEY BODIES who make up the local safeguarding partnership </a:t>
            </a:r>
            <a:endParaRPr b="1" sz="1800"/>
          </a:p>
          <a:p>
            <a:pPr indent="0" lvl="0" marL="0" rtl="0" algn="l">
              <a:spcBef>
                <a:spcPts val="0"/>
              </a:spcBef>
              <a:spcAft>
                <a:spcPts val="0"/>
              </a:spcAft>
              <a:buClr>
                <a:schemeClr val="dk1"/>
              </a:buClr>
              <a:buSzPts val="1100"/>
              <a:buFont typeface="Arial"/>
              <a:buNone/>
            </a:pPr>
            <a:r>
              <a:t/>
            </a:r>
            <a:endParaRPr b="1" sz="2000"/>
          </a:p>
          <a:p>
            <a:pPr indent="0" lvl="0" marL="0" rtl="0" algn="l">
              <a:spcBef>
                <a:spcPts val="0"/>
              </a:spcBef>
              <a:spcAft>
                <a:spcPts val="0"/>
              </a:spcAft>
              <a:buClr>
                <a:schemeClr val="dk1"/>
              </a:buClr>
              <a:buSzPts val="1100"/>
              <a:buFont typeface="Arial"/>
              <a:buNone/>
            </a:pPr>
            <a:r>
              <a:rPr b="1" lang="en-GB" sz="2000">
                <a:solidFill>
                  <a:srgbClr val="7030A0"/>
                </a:solidFill>
              </a:rPr>
              <a:t>                                       </a:t>
            </a:r>
            <a:endParaRPr b="1" sz="2000">
              <a:solidFill>
                <a:srgbClr val="7030A0"/>
              </a:solidFill>
            </a:endParaRPr>
          </a:p>
          <a:p>
            <a:pPr indent="0" lvl="0" marL="0" rtl="0" algn="l">
              <a:spcBef>
                <a:spcPts val="0"/>
              </a:spcBef>
              <a:spcAft>
                <a:spcPts val="16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370893b1cf9_0_39"/>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Clr>
                <a:schemeClr val="dk1"/>
              </a:buClr>
              <a:buSzPct val="42307"/>
              <a:buFont typeface="Arial"/>
              <a:buNone/>
            </a:pPr>
            <a:r>
              <a:rPr b="1" lang="en-GB" sz="2600">
                <a:solidFill>
                  <a:schemeClr val="dk2"/>
                </a:solidFill>
              </a:rPr>
              <a:t>These are the</a:t>
            </a:r>
            <a:r>
              <a:rPr b="1" lang="en-GB" sz="2600">
                <a:solidFill>
                  <a:schemeClr val="dk2"/>
                </a:solidFill>
              </a:rPr>
              <a:t> three KEY BODIES who make up the local safeguarding partnership</a:t>
            </a:r>
            <a:r>
              <a:rPr b="1" lang="en-GB" sz="1800">
                <a:solidFill>
                  <a:schemeClr val="dk2"/>
                </a:solidFill>
              </a:rPr>
              <a:t> </a:t>
            </a:r>
            <a:endParaRPr b="1" sz="1800">
              <a:solidFill>
                <a:schemeClr val="dk2"/>
              </a:solidFill>
            </a:endParaRPr>
          </a:p>
          <a:p>
            <a:pPr indent="0" lvl="0" marL="0" rtl="0" algn="l">
              <a:spcBef>
                <a:spcPts val="0"/>
              </a:spcBef>
              <a:spcAft>
                <a:spcPts val="0"/>
              </a:spcAft>
              <a:buNone/>
            </a:pPr>
            <a:r>
              <a:t/>
            </a:r>
            <a:endParaRPr/>
          </a:p>
        </p:txBody>
      </p:sp>
      <p:sp>
        <p:nvSpPr>
          <p:cNvPr id="337" name="Google Shape;337;g370893b1cf9_0_39"/>
          <p:cNvSpPr txBox="1"/>
          <p:nvPr/>
        </p:nvSpPr>
        <p:spPr>
          <a:xfrm>
            <a:off x="893100" y="1615550"/>
            <a:ext cx="9252000" cy="161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000">
                <a:solidFill>
                  <a:schemeClr val="dk2"/>
                </a:solidFill>
              </a:rPr>
              <a:t>•</a:t>
            </a:r>
            <a:r>
              <a:rPr b="1" lang="en-GB" sz="2000">
                <a:solidFill>
                  <a:schemeClr val="dk2"/>
                </a:solidFill>
              </a:rPr>
              <a:t>Local Authorities </a:t>
            </a:r>
            <a:endParaRPr b="1" sz="2000">
              <a:solidFill>
                <a:schemeClr val="dk2"/>
              </a:solidFill>
            </a:endParaRPr>
          </a:p>
          <a:p>
            <a:pPr indent="0" lvl="0" marL="0" rtl="0" algn="l">
              <a:lnSpc>
                <a:spcPct val="115000"/>
              </a:lnSpc>
              <a:spcBef>
                <a:spcPts val="0"/>
              </a:spcBef>
              <a:spcAft>
                <a:spcPts val="0"/>
              </a:spcAft>
              <a:buNone/>
            </a:pPr>
            <a:r>
              <a:rPr lang="en-GB" sz="2000">
                <a:solidFill>
                  <a:schemeClr val="dk2"/>
                </a:solidFill>
              </a:rPr>
              <a:t>•</a:t>
            </a:r>
            <a:r>
              <a:rPr b="1" lang="en-GB" sz="2000">
                <a:solidFill>
                  <a:schemeClr val="dk2"/>
                </a:solidFill>
              </a:rPr>
              <a:t>Police </a:t>
            </a:r>
            <a:endParaRPr b="1" sz="2000">
              <a:solidFill>
                <a:schemeClr val="dk2"/>
              </a:solidFill>
            </a:endParaRPr>
          </a:p>
          <a:p>
            <a:pPr indent="0" lvl="0" marL="0" rtl="0" algn="l">
              <a:lnSpc>
                <a:spcPct val="115000"/>
              </a:lnSpc>
              <a:spcBef>
                <a:spcPts val="0"/>
              </a:spcBef>
              <a:spcAft>
                <a:spcPts val="0"/>
              </a:spcAft>
              <a:buNone/>
            </a:pPr>
            <a:r>
              <a:rPr lang="en-GB" sz="2000">
                <a:solidFill>
                  <a:schemeClr val="dk2"/>
                </a:solidFill>
              </a:rPr>
              <a:t>•</a:t>
            </a:r>
            <a:r>
              <a:rPr b="1" lang="en-GB" sz="2000">
                <a:solidFill>
                  <a:schemeClr val="dk2"/>
                </a:solidFill>
              </a:rPr>
              <a:t>NHS clinical care commission group   </a:t>
            </a:r>
            <a:r>
              <a:rPr b="1" lang="en-GB" sz="2000">
                <a:solidFill>
                  <a:srgbClr val="7030A0"/>
                </a:solidFill>
              </a:rPr>
              <a:t>                                            </a:t>
            </a:r>
            <a:endParaRPr b="1" sz="2000">
              <a:solidFill>
                <a:srgbClr val="7030A0"/>
              </a:solidFill>
            </a:endParaRPr>
          </a:p>
          <a:p>
            <a:pPr indent="0" lvl="0" marL="0" rtl="0" algn="l">
              <a:lnSpc>
                <a:spcPct val="115000"/>
              </a:lnSpc>
              <a:spcBef>
                <a:spcPts val="0"/>
              </a:spcBef>
              <a:spcAft>
                <a:spcPts val="1600"/>
              </a:spcAft>
              <a:buNone/>
            </a:pPr>
            <a:r>
              <a:t/>
            </a:r>
            <a:endParaRPr sz="2400">
              <a:solidFill>
                <a:schemeClr val="dk2"/>
              </a:solidFill>
            </a:endParaRPr>
          </a:p>
        </p:txBody>
      </p:sp>
      <p:pic>
        <p:nvPicPr>
          <p:cNvPr id="338" name="Google Shape;338;g370893b1cf9_0_39" title="Image 18-07-2025 at 08.25.jpg"/>
          <p:cNvPicPr preferRelativeResize="0"/>
          <p:nvPr/>
        </p:nvPicPr>
        <p:blipFill>
          <a:blip r:embed="rId3">
            <a:alphaModFix/>
          </a:blip>
          <a:stretch>
            <a:fillRect/>
          </a:stretch>
        </p:blipFill>
        <p:spPr>
          <a:xfrm>
            <a:off x="1416750" y="3231650"/>
            <a:ext cx="9170476" cy="3321550"/>
          </a:xfrm>
          <a:prstGeom prst="rect">
            <a:avLst/>
          </a:prstGeom>
          <a:noFill/>
          <a:ln>
            <a:noFill/>
          </a:ln>
        </p:spPr>
      </p:pic>
      <p:pic>
        <p:nvPicPr>
          <p:cNvPr id="339" name="Google Shape;339;g370893b1cf9_0_39"/>
          <p:cNvPicPr preferRelativeResize="0"/>
          <p:nvPr/>
        </p:nvPicPr>
        <p:blipFill>
          <a:blip r:embed="rId4">
            <a:alphaModFix/>
          </a:blip>
          <a:stretch>
            <a:fillRect/>
          </a:stretch>
        </p:blipFill>
        <p:spPr>
          <a:xfrm>
            <a:off x="10768776" y="325129"/>
            <a:ext cx="1299974" cy="12999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37dcc2a03c0_0_1"/>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Clr>
                <a:schemeClr val="dk1"/>
              </a:buClr>
              <a:buSzPct val="39285"/>
              <a:buFont typeface="Arial"/>
              <a:buNone/>
            </a:pPr>
            <a:r>
              <a:rPr b="1" lang="en-GB" sz="2800"/>
              <a:t>SAFEGUARDING PARTNERSHIP</a:t>
            </a:r>
            <a:endParaRPr b="1" sz="2800"/>
          </a:p>
          <a:p>
            <a:pPr indent="0" lvl="0" marL="0" rtl="0" algn="l">
              <a:spcBef>
                <a:spcPts val="0"/>
              </a:spcBef>
              <a:spcAft>
                <a:spcPts val="0"/>
              </a:spcAft>
              <a:buNone/>
            </a:pPr>
            <a:r>
              <a:t/>
            </a:r>
            <a:endParaRPr/>
          </a:p>
        </p:txBody>
      </p:sp>
      <p:sp>
        <p:nvSpPr>
          <p:cNvPr id="345" name="Google Shape;345;g37dcc2a03c0_0_1"/>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b="1" lang="en-GB">
                <a:solidFill>
                  <a:srgbClr val="009ED5"/>
                </a:solidFill>
              </a:rPr>
              <a:t>The key responsibilities of the safeguarding partnership are to:</a:t>
            </a:r>
            <a:endParaRPr b="1">
              <a:solidFill>
                <a:srgbClr val="009ED5"/>
              </a:solidFill>
            </a:endParaRPr>
          </a:p>
          <a:p>
            <a:pPr indent="0" lvl="0" marL="0" rtl="0" algn="l">
              <a:spcBef>
                <a:spcPts val="1400"/>
              </a:spcBef>
              <a:spcAft>
                <a:spcPts val="0"/>
              </a:spcAft>
              <a:buNone/>
            </a:pPr>
            <a:r>
              <a:rPr lang="en-GB" sz="2000">
                <a:solidFill>
                  <a:srgbClr val="009ED5"/>
                </a:solidFill>
              </a:rPr>
              <a:t>•</a:t>
            </a:r>
            <a:r>
              <a:rPr lang="en-GB" sz="2000">
                <a:solidFill>
                  <a:srgbClr val="FF0000"/>
                </a:solidFill>
              </a:rPr>
              <a:t> </a:t>
            </a:r>
            <a:r>
              <a:rPr lang="en-GB" sz="2000">
                <a:solidFill>
                  <a:schemeClr val="dk1"/>
                </a:solidFill>
              </a:rPr>
              <a:t>Involve relevant agencies in the area</a:t>
            </a:r>
            <a:endParaRPr sz="2000">
              <a:solidFill>
                <a:schemeClr val="dk1"/>
              </a:solidFill>
            </a:endParaRPr>
          </a:p>
          <a:p>
            <a:pPr indent="0" lvl="0" marL="457200" rtl="0" algn="l">
              <a:spcBef>
                <a:spcPts val="1400"/>
              </a:spcBef>
              <a:spcAft>
                <a:spcPts val="0"/>
              </a:spcAft>
              <a:buNone/>
            </a:pPr>
            <a:r>
              <a:rPr lang="en-GB" sz="2000">
                <a:solidFill>
                  <a:schemeClr val="dk1"/>
                </a:solidFill>
              </a:rPr>
              <a:t>Identify and supervise the review of serious safeguarding cases</a:t>
            </a:r>
            <a:endParaRPr sz="2000">
              <a:solidFill>
                <a:schemeClr val="dk1"/>
              </a:solidFill>
            </a:endParaRPr>
          </a:p>
          <a:p>
            <a:pPr indent="0" lvl="0" marL="457200" rtl="0" algn="l">
              <a:spcBef>
                <a:spcPts val="1400"/>
              </a:spcBef>
              <a:spcAft>
                <a:spcPts val="0"/>
              </a:spcAft>
              <a:buNone/>
            </a:pPr>
            <a:r>
              <a:rPr lang="en-GB" sz="2000">
                <a:solidFill>
                  <a:schemeClr val="dk1"/>
                </a:solidFill>
              </a:rPr>
              <a:t>Publish local safeguarding arrangements</a:t>
            </a:r>
            <a:endParaRPr sz="2000">
              <a:solidFill>
                <a:schemeClr val="dk1"/>
              </a:solidFill>
            </a:endParaRPr>
          </a:p>
          <a:p>
            <a:pPr indent="0" lvl="0" marL="457200" rtl="0" algn="l">
              <a:spcBef>
                <a:spcPts val="1400"/>
              </a:spcBef>
              <a:spcAft>
                <a:spcPts val="0"/>
              </a:spcAft>
              <a:buNone/>
            </a:pPr>
            <a:r>
              <a:rPr lang="en-GB" sz="2000">
                <a:solidFill>
                  <a:schemeClr val="dk1"/>
                </a:solidFill>
              </a:rPr>
              <a:t>Arrange for independent scrutiny of their arrangements</a:t>
            </a:r>
            <a:endParaRPr sz="2000">
              <a:solidFill>
                <a:schemeClr val="dk1"/>
              </a:solidFill>
            </a:endParaRPr>
          </a:p>
          <a:p>
            <a:pPr indent="0" lvl="0" marL="457200" rtl="0" algn="l">
              <a:spcBef>
                <a:spcPts val="1400"/>
              </a:spcBef>
              <a:spcAft>
                <a:spcPts val="0"/>
              </a:spcAft>
              <a:buNone/>
            </a:pPr>
            <a:r>
              <a:rPr lang="en-GB" sz="2000">
                <a:solidFill>
                  <a:schemeClr val="dk1"/>
                </a:solidFill>
              </a:rPr>
              <a:t>Publish annual review reports on their safeguarding activities</a:t>
            </a:r>
            <a:endParaRPr sz="2000">
              <a:solidFill>
                <a:schemeClr val="dk1"/>
              </a:solidFill>
            </a:endParaRPr>
          </a:p>
          <a:p>
            <a:pPr indent="0" lvl="0" marL="0" rtl="0" algn="l">
              <a:spcBef>
                <a:spcPts val="1400"/>
              </a:spcBef>
              <a:spcAft>
                <a:spcPts val="160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34d56ce8c2b_0_62"/>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Clr>
                <a:schemeClr val="dk1"/>
              </a:buClr>
              <a:buSzPct val="45833"/>
              <a:buFont typeface="Arial"/>
              <a:buNone/>
            </a:pPr>
            <a:r>
              <a:rPr b="1" lang="en-GB" sz="2400"/>
              <a:t>Roles And Responsibilities</a:t>
            </a:r>
            <a:r>
              <a:rPr b="1" lang="en-GB" sz="2400">
                <a:solidFill>
                  <a:srgbClr val="7030A0"/>
                </a:solidFill>
              </a:rPr>
              <a:t> </a:t>
            </a:r>
            <a:endParaRPr b="1" sz="2400">
              <a:solidFill>
                <a:srgbClr val="7030A0"/>
              </a:solidFill>
            </a:endParaRPr>
          </a:p>
          <a:p>
            <a:pPr indent="0" lvl="0" marL="0" rtl="0" algn="l">
              <a:spcBef>
                <a:spcPts val="0"/>
              </a:spcBef>
              <a:spcAft>
                <a:spcPts val="0"/>
              </a:spcAft>
              <a:buNone/>
            </a:pPr>
            <a:r>
              <a:t/>
            </a:r>
            <a:endParaRPr/>
          </a:p>
        </p:txBody>
      </p:sp>
      <p:sp>
        <p:nvSpPr>
          <p:cNvPr id="351" name="Google Shape;351;g34d56ce8c2b_0_62"/>
          <p:cNvSpPr txBox="1"/>
          <p:nvPr>
            <p:ph idx="1" type="body"/>
          </p:nvPr>
        </p:nvSpPr>
        <p:spPr>
          <a:xfrm>
            <a:off x="482275" y="1498525"/>
            <a:ext cx="61662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Clr>
                <a:schemeClr val="dk1"/>
              </a:buClr>
              <a:buSzPts val="1100"/>
              <a:buFont typeface="Arial"/>
              <a:buNone/>
            </a:pPr>
            <a:r>
              <a:rPr b="1" lang="en-GB"/>
              <a:t>The safeguarding lead would ideally be a person who is :</a:t>
            </a:r>
            <a:endParaRPr b="1"/>
          </a:p>
          <a:p>
            <a:pPr indent="0" lvl="0" marL="0" rtl="0" algn="l">
              <a:spcBef>
                <a:spcPts val="0"/>
              </a:spcBef>
              <a:spcAft>
                <a:spcPts val="0"/>
              </a:spcAft>
              <a:buClr>
                <a:schemeClr val="dk1"/>
              </a:buClr>
              <a:buSzPts val="1100"/>
              <a:buFont typeface="Arial"/>
              <a:buNone/>
            </a:pPr>
            <a:r>
              <a:rPr b="1" lang="en-GB" sz="1800"/>
              <a:t>Being the central point of contact within the business </a:t>
            </a:r>
            <a:endParaRPr b="1" sz="1800"/>
          </a:p>
          <a:p>
            <a:pPr indent="0" lvl="0" marL="0" rtl="0" algn="l">
              <a:spcBef>
                <a:spcPts val="0"/>
              </a:spcBef>
              <a:spcAft>
                <a:spcPts val="0"/>
              </a:spcAft>
              <a:buClr>
                <a:schemeClr val="dk1"/>
              </a:buClr>
              <a:buSzPts val="1100"/>
              <a:buFont typeface="Arial"/>
              <a:buNone/>
            </a:pPr>
            <a:r>
              <a:rPr b="1" lang="en-GB" sz="1800"/>
              <a:t>Responding to any safeguarding concerns </a:t>
            </a:r>
            <a:endParaRPr b="1" sz="1800"/>
          </a:p>
          <a:p>
            <a:pPr indent="0" lvl="0" marL="0" rtl="0" algn="l">
              <a:spcBef>
                <a:spcPts val="0"/>
              </a:spcBef>
              <a:spcAft>
                <a:spcPts val="0"/>
              </a:spcAft>
              <a:buNone/>
            </a:pPr>
            <a:r>
              <a:rPr b="1" lang="en-GB" sz="1800"/>
              <a:t>Keeping records safe in Data Protection Act  </a:t>
            </a:r>
            <a:endParaRPr b="1" sz="1800"/>
          </a:p>
          <a:p>
            <a:pPr indent="0" lvl="0" marL="0" rtl="0" algn="l">
              <a:spcBef>
                <a:spcPts val="0"/>
              </a:spcBef>
              <a:spcAft>
                <a:spcPts val="0"/>
              </a:spcAft>
              <a:buClr>
                <a:schemeClr val="dk1"/>
              </a:buClr>
              <a:buSzPts val="1100"/>
              <a:buFont typeface="Arial"/>
              <a:buNone/>
            </a:pPr>
            <a:r>
              <a:t/>
            </a:r>
            <a:endParaRPr b="1" sz="1800"/>
          </a:p>
          <a:p>
            <a:pPr indent="0" lvl="0" marL="0" rtl="0" algn="l">
              <a:spcBef>
                <a:spcPts val="0"/>
              </a:spcBef>
              <a:spcAft>
                <a:spcPts val="0"/>
              </a:spcAft>
              <a:buClr>
                <a:schemeClr val="dk1"/>
              </a:buClr>
              <a:buSzPts val="1100"/>
              <a:buFont typeface="Arial"/>
              <a:buNone/>
            </a:pPr>
            <a:r>
              <a:rPr lang="en-GB" sz="1800">
                <a:solidFill>
                  <a:srgbClr val="7030A0"/>
                </a:solidFill>
              </a:rPr>
              <a:t>It is not the safeguarding lead’s responsibility to investigate or assess whether child or vulnerable adult is </a:t>
            </a:r>
            <a:endParaRPr sz="1800">
              <a:solidFill>
                <a:srgbClr val="7030A0"/>
              </a:solidFill>
            </a:endParaRPr>
          </a:p>
          <a:p>
            <a:pPr indent="0" lvl="0" marL="0" rtl="0" algn="l">
              <a:spcBef>
                <a:spcPts val="0"/>
              </a:spcBef>
              <a:spcAft>
                <a:spcPts val="1600"/>
              </a:spcAft>
              <a:buNone/>
            </a:pPr>
            <a:r>
              <a:rPr lang="en-GB" sz="1800">
                <a:solidFill>
                  <a:srgbClr val="7030A0"/>
                </a:solidFill>
              </a:rPr>
              <a:t>At risk of abuse or harm or likely to suffer significant harm </a:t>
            </a:r>
            <a:endParaRPr/>
          </a:p>
        </p:txBody>
      </p:sp>
      <p:sp>
        <p:nvSpPr>
          <p:cNvPr id="352" name="Google Shape;352;g34d56ce8c2b_0_62"/>
          <p:cNvSpPr txBox="1"/>
          <p:nvPr/>
        </p:nvSpPr>
        <p:spPr>
          <a:xfrm>
            <a:off x="7200900" y="1200150"/>
            <a:ext cx="42957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a:solidFill>
                  <a:srgbClr val="7030A0"/>
                </a:solidFill>
              </a:rPr>
              <a:t>The safeguarding lead is often referred as within a business </a:t>
            </a:r>
            <a:endParaRPr b="1">
              <a:solidFill>
                <a:srgbClr val="7030A0"/>
              </a:solidFill>
            </a:endParaRPr>
          </a:p>
        </p:txBody>
      </p:sp>
      <p:pic>
        <p:nvPicPr>
          <p:cNvPr id="353" name="Google Shape;353;g34d56ce8c2b_0_62"/>
          <p:cNvPicPr preferRelativeResize="0"/>
          <p:nvPr/>
        </p:nvPicPr>
        <p:blipFill>
          <a:blip r:embed="rId3">
            <a:alphaModFix/>
          </a:blip>
          <a:stretch>
            <a:fillRect/>
          </a:stretch>
        </p:blipFill>
        <p:spPr>
          <a:xfrm>
            <a:off x="7262788" y="1963040"/>
            <a:ext cx="4171923" cy="547160"/>
          </a:xfrm>
          <a:prstGeom prst="rect">
            <a:avLst/>
          </a:prstGeom>
          <a:noFill/>
          <a:ln>
            <a:noFill/>
          </a:ln>
        </p:spPr>
      </p:pic>
      <p:pic>
        <p:nvPicPr>
          <p:cNvPr id="354" name="Google Shape;354;g34d56ce8c2b_0_62"/>
          <p:cNvPicPr preferRelativeResize="0"/>
          <p:nvPr/>
        </p:nvPicPr>
        <p:blipFill>
          <a:blip r:embed="rId4">
            <a:alphaModFix/>
          </a:blip>
          <a:stretch>
            <a:fillRect/>
          </a:stretch>
        </p:blipFill>
        <p:spPr>
          <a:xfrm>
            <a:off x="7231850" y="3000300"/>
            <a:ext cx="4233801" cy="547150"/>
          </a:xfrm>
          <a:prstGeom prst="rect">
            <a:avLst/>
          </a:prstGeom>
          <a:noFill/>
          <a:ln>
            <a:noFill/>
          </a:ln>
        </p:spPr>
      </p:pic>
      <p:pic>
        <p:nvPicPr>
          <p:cNvPr id="355" name="Google Shape;355;g34d56ce8c2b_0_62"/>
          <p:cNvPicPr preferRelativeResize="0"/>
          <p:nvPr/>
        </p:nvPicPr>
        <p:blipFill>
          <a:blip r:embed="rId5">
            <a:alphaModFix/>
          </a:blip>
          <a:stretch>
            <a:fillRect/>
          </a:stretch>
        </p:blipFill>
        <p:spPr>
          <a:xfrm>
            <a:off x="7231850" y="4087125"/>
            <a:ext cx="4171902" cy="648000"/>
          </a:xfrm>
          <a:prstGeom prst="rect">
            <a:avLst/>
          </a:prstGeom>
          <a:noFill/>
          <a:ln>
            <a:noFill/>
          </a:ln>
        </p:spPr>
      </p:pic>
      <p:pic>
        <p:nvPicPr>
          <p:cNvPr id="356" name="Google Shape;356;g34d56ce8c2b_0_62"/>
          <p:cNvPicPr preferRelativeResize="0"/>
          <p:nvPr/>
        </p:nvPicPr>
        <p:blipFill>
          <a:blip r:embed="rId6">
            <a:alphaModFix/>
          </a:blip>
          <a:stretch>
            <a:fillRect/>
          </a:stretch>
        </p:blipFill>
        <p:spPr>
          <a:xfrm>
            <a:off x="11247900" y="110026"/>
            <a:ext cx="763500" cy="763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34d56ce8c2b_0_76"/>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Clr>
                <a:schemeClr val="dk1"/>
              </a:buClr>
              <a:buSzPct val="45833"/>
              <a:buFont typeface="Arial"/>
              <a:buNone/>
            </a:pPr>
            <a:r>
              <a:rPr b="1" lang="en-GB" sz="2400"/>
              <a:t>Roles And Responsibilities</a:t>
            </a:r>
            <a:r>
              <a:rPr b="1" lang="en-GB" sz="2400">
                <a:solidFill>
                  <a:srgbClr val="7030A0"/>
                </a:solidFill>
              </a:rPr>
              <a:t> </a:t>
            </a:r>
            <a:endParaRPr b="1" sz="2400">
              <a:solidFill>
                <a:srgbClr val="7030A0"/>
              </a:solidFill>
            </a:endParaRPr>
          </a:p>
          <a:p>
            <a:pPr indent="0" lvl="0" marL="0" rtl="0" algn="l">
              <a:spcBef>
                <a:spcPts val="0"/>
              </a:spcBef>
              <a:spcAft>
                <a:spcPts val="0"/>
              </a:spcAft>
              <a:buNone/>
            </a:pPr>
            <a:r>
              <a:t/>
            </a:r>
            <a:endParaRPr/>
          </a:p>
        </p:txBody>
      </p:sp>
      <p:sp>
        <p:nvSpPr>
          <p:cNvPr id="362" name="Google Shape;362;g34d56ce8c2b_0_76"/>
          <p:cNvSpPr txBox="1"/>
          <p:nvPr>
            <p:ph idx="1" type="body"/>
          </p:nvPr>
        </p:nvSpPr>
        <p:spPr>
          <a:xfrm>
            <a:off x="532675" y="1831900"/>
            <a:ext cx="54516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t/>
            </a:r>
            <a:endParaRPr/>
          </a:p>
          <a:p>
            <a:pPr indent="0" lvl="0" marL="0" rtl="0" algn="l">
              <a:spcBef>
                <a:spcPts val="1600"/>
              </a:spcBef>
              <a:spcAft>
                <a:spcPts val="0"/>
              </a:spcAft>
              <a:buClr>
                <a:schemeClr val="dk1"/>
              </a:buClr>
              <a:buSzPts val="1100"/>
              <a:buFont typeface="Arial"/>
              <a:buNone/>
            </a:pPr>
            <a:r>
              <a:rPr b="1" lang="en-GB" sz="1400"/>
              <a:t>Several high- profile safeguarding cases have been highlighted with tragic consequences</a:t>
            </a:r>
            <a:endParaRPr b="1" sz="1400"/>
          </a:p>
          <a:p>
            <a:pPr indent="0" lvl="0" marL="0" rtl="0" algn="l">
              <a:spcBef>
                <a:spcPts val="0"/>
              </a:spcBef>
              <a:spcAft>
                <a:spcPts val="0"/>
              </a:spcAft>
              <a:buNone/>
            </a:pPr>
            <a:r>
              <a:rPr b="1" lang="en-GB" sz="1400"/>
              <a:t>In light of this, many areas have established MULTI- AGENCY SAFEGUARDING HUBS</a:t>
            </a:r>
            <a:r>
              <a:rPr b="1" lang="en-GB" sz="1800">
                <a:solidFill>
                  <a:srgbClr val="7030A0"/>
                </a:solidFill>
              </a:rPr>
              <a:t>  </a:t>
            </a:r>
            <a:endParaRPr b="1" sz="1800">
              <a:solidFill>
                <a:srgbClr val="7030A0"/>
              </a:solidFill>
            </a:endParaRPr>
          </a:p>
          <a:p>
            <a:pPr indent="0" lvl="0" marL="0" rtl="0" algn="l">
              <a:spcBef>
                <a:spcPts val="0"/>
              </a:spcBef>
              <a:spcAft>
                <a:spcPts val="0"/>
              </a:spcAft>
              <a:buClr>
                <a:schemeClr val="dk1"/>
              </a:buClr>
              <a:buSzPts val="1100"/>
              <a:buFont typeface="Arial"/>
              <a:buNone/>
            </a:pPr>
            <a:r>
              <a:t/>
            </a:r>
            <a:endParaRPr b="1" sz="1800">
              <a:solidFill>
                <a:srgbClr val="7030A0"/>
              </a:solidFill>
            </a:endParaRPr>
          </a:p>
          <a:p>
            <a:pPr indent="0" lvl="0" marL="0" rtl="0" algn="l">
              <a:spcBef>
                <a:spcPts val="0"/>
              </a:spcBef>
              <a:spcAft>
                <a:spcPts val="0"/>
              </a:spcAft>
              <a:buClr>
                <a:schemeClr val="dk1"/>
              </a:buClr>
              <a:buSzPts val="1100"/>
              <a:buFont typeface="Arial"/>
              <a:buNone/>
            </a:pPr>
            <a:r>
              <a:rPr lang="en-GB" sz="1400" u="sng"/>
              <a:t>Benefits of MASH</a:t>
            </a:r>
            <a:endParaRPr sz="1400" u="sng"/>
          </a:p>
          <a:p>
            <a:pPr indent="0" lvl="0" marL="0" rtl="0" algn="l">
              <a:spcBef>
                <a:spcPts val="0"/>
              </a:spcBef>
              <a:spcAft>
                <a:spcPts val="0"/>
              </a:spcAft>
              <a:buClr>
                <a:schemeClr val="dk1"/>
              </a:buClr>
              <a:buSzPts val="1100"/>
              <a:buFont typeface="Arial"/>
              <a:buNone/>
            </a:pPr>
            <a:r>
              <a:rPr lang="en-GB" sz="1400"/>
              <a:t>More accurate assessment of risk and need</a:t>
            </a:r>
            <a:endParaRPr sz="1400"/>
          </a:p>
          <a:p>
            <a:pPr indent="0" lvl="0" marL="0" rtl="0" algn="l">
              <a:spcBef>
                <a:spcPts val="0"/>
              </a:spcBef>
              <a:spcAft>
                <a:spcPts val="0"/>
              </a:spcAft>
              <a:buClr>
                <a:schemeClr val="dk1"/>
              </a:buClr>
              <a:buSzPts val="1100"/>
              <a:buFont typeface="Arial"/>
              <a:buNone/>
            </a:pPr>
            <a:r>
              <a:rPr lang="en-GB" sz="1400"/>
              <a:t>More thorough and driven management of cases </a:t>
            </a:r>
            <a:endParaRPr sz="1400"/>
          </a:p>
          <a:p>
            <a:pPr indent="0" lvl="0" marL="0" rtl="0" algn="l">
              <a:spcBef>
                <a:spcPts val="0"/>
              </a:spcBef>
              <a:spcAft>
                <a:spcPts val="0"/>
              </a:spcAft>
              <a:buClr>
                <a:schemeClr val="dk1"/>
              </a:buClr>
              <a:buSzPts val="1100"/>
              <a:buFont typeface="Arial"/>
              <a:buNone/>
            </a:pPr>
            <a:r>
              <a:rPr lang="en-GB" sz="1400"/>
              <a:t>Better understanding between professions </a:t>
            </a:r>
            <a:endParaRPr sz="1400"/>
          </a:p>
          <a:p>
            <a:pPr indent="0" lvl="0" marL="0" rtl="0" algn="l">
              <a:spcBef>
                <a:spcPts val="0"/>
              </a:spcBef>
              <a:spcAft>
                <a:spcPts val="0"/>
              </a:spcAft>
              <a:buClr>
                <a:schemeClr val="dk1"/>
              </a:buClr>
              <a:buSzPts val="1100"/>
              <a:buFont typeface="Arial"/>
              <a:buNone/>
            </a:pPr>
            <a:r>
              <a:rPr lang="en-GB" sz="1400"/>
              <a:t>Greater efficiencies in processes and resources</a:t>
            </a:r>
            <a:r>
              <a:rPr lang="en-GB" sz="1800"/>
              <a:t>  </a:t>
            </a:r>
            <a:endParaRPr sz="1800"/>
          </a:p>
          <a:p>
            <a:pPr indent="0" lvl="0" marL="0" rtl="0" algn="l">
              <a:spcBef>
                <a:spcPts val="0"/>
              </a:spcBef>
              <a:spcAft>
                <a:spcPts val="0"/>
              </a:spcAft>
              <a:buClr>
                <a:schemeClr val="dk1"/>
              </a:buClr>
              <a:buSzPts val="1100"/>
              <a:buFont typeface="Arial"/>
              <a:buNone/>
            </a:pPr>
            <a:r>
              <a:rPr lang="en-GB" sz="1400"/>
              <a:t>Every council in the country should have a Multi-Agency safeguarding Hub </a:t>
            </a:r>
            <a:endParaRPr sz="1400"/>
          </a:p>
          <a:p>
            <a:pPr indent="0" lvl="0" marL="0" rtl="0" algn="l">
              <a:spcBef>
                <a:spcPts val="0"/>
              </a:spcBef>
              <a:spcAft>
                <a:spcPts val="1600"/>
              </a:spcAft>
              <a:buNone/>
            </a:pPr>
            <a:r>
              <a:t/>
            </a:r>
            <a:endParaRPr/>
          </a:p>
        </p:txBody>
      </p:sp>
      <p:pic>
        <p:nvPicPr>
          <p:cNvPr id="363" name="Google Shape;363;g34d56ce8c2b_0_76"/>
          <p:cNvPicPr preferRelativeResize="0"/>
          <p:nvPr/>
        </p:nvPicPr>
        <p:blipFill>
          <a:blip r:embed="rId3">
            <a:alphaModFix/>
          </a:blip>
          <a:stretch>
            <a:fillRect/>
          </a:stretch>
        </p:blipFill>
        <p:spPr>
          <a:xfrm>
            <a:off x="532675" y="1615575"/>
            <a:ext cx="4306025" cy="470400"/>
          </a:xfrm>
          <a:prstGeom prst="rect">
            <a:avLst/>
          </a:prstGeom>
          <a:noFill/>
          <a:ln>
            <a:noFill/>
          </a:ln>
        </p:spPr>
      </p:pic>
      <p:pic>
        <p:nvPicPr>
          <p:cNvPr id="364" name="Google Shape;364;g34d56ce8c2b_0_76"/>
          <p:cNvPicPr preferRelativeResize="0"/>
          <p:nvPr/>
        </p:nvPicPr>
        <p:blipFill>
          <a:blip r:embed="rId4">
            <a:alphaModFix/>
          </a:blip>
          <a:stretch>
            <a:fillRect/>
          </a:stretch>
        </p:blipFill>
        <p:spPr>
          <a:xfrm>
            <a:off x="6929800" y="1628640"/>
            <a:ext cx="4306025" cy="444272"/>
          </a:xfrm>
          <a:prstGeom prst="rect">
            <a:avLst/>
          </a:prstGeom>
          <a:noFill/>
          <a:ln>
            <a:noFill/>
          </a:ln>
        </p:spPr>
      </p:pic>
      <p:sp>
        <p:nvSpPr>
          <p:cNvPr id="365" name="Google Shape;365;g34d56ce8c2b_0_76"/>
          <p:cNvSpPr txBox="1"/>
          <p:nvPr/>
        </p:nvSpPr>
        <p:spPr>
          <a:xfrm>
            <a:off x="6787213" y="2211325"/>
            <a:ext cx="4591200" cy="70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a:solidFill>
                  <a:schemeClr val="dk2"/>
                </a:solidFill>
              </a:rPr>
              <a:t>Every local authority has a statutory duty to employ a local authority designated officer</a:t>
            </a:r>
            <a:r>
              <a:rPr b="1" lang="en-GB" sz="1800">
                <a:solidFill>
                  <a:srgbClr val="7030A0"/>
                </a:solidFill>
              </a:rPr>
              <a:t> </a:t>
            </a:r>
            <a:endParaRPr b="1" sz="1800">
              <a:solidFill>
                <a:srgbClr val="7030A0"/>
              </a:solidFill>
            </a:endParaRPr>
          </a:p>
        </p:txBody>
      </p:sp>
      <p:sp>
        <p:nvSpPr>
          <p:cNvPr id="366" name="Google Shape;366;g34d56ce8c2b_0_76"/>
          <p:cNvSpPr txBox="1"/>
          <p:nvPr/>
        </p:nvSpPr>
        <p:spPr>
          <a:xfrm>
            <a:off x="6696075" y="2920825"/>
            <a:ext cx="4896000" cy="312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a:solidFill>
                <a:schemeClr val="dk2"/>
              </a:solidFill>
            </a:endParaRPr>
          </a:p>
          <a:p>
            <a:pPr indent="0" lvl="0" marL="0" rtl="0" algn="l">
              <a:lnSpc>
                <a:spcPct val="115000"/>
              </a:lnSpc>
              <a:spcBef>
                <a:spcPts val="0"/>
              </a:spcBef>
              <a:spcAft>
                <a:spcPts val="0"/>
              </a:spcAft>
              <a:buNone/>
            </a:pPr>
            <a:r>
              <a:rPr b="1" lang="en-GB">
                <a:solidFill>
                  <a:schemeClr val="dk2"/>
                </a:solidFill>
              </a:rPr>
              <a:t>The Local Authority Designated officer is responsible for : </a:t>
            </a:r>
            <a:endParaRPr b="1">
              <a:solidFill>
                <a:schemeClr val="dk2"/>
              </a:solidFill>
            </a:endParaRPr>
          </a:p>
          <a:p>
            <a:pPr indent="0" lvl="0" marL="0" rtl="0" algn="l">
              <a:lnSpc>
                <a:spcPct val="115000"/>
              </a:lnSpc>
              <a:spcBef>
                <a:spcPts val="0"/>
              </a:spcBef>
              <a:spcAft>
                <a:spcPts val="0"/>
              </a:spcAft>
              <a:buNone/>
            </a:pPr>
            <a:r>
              <a:rPr b="1" lang="en-GB">
                <a:solidFill>
                  <a:schemeClr val="dk2"/>
                </a:solidFill>
              </a:rPr>
              <a:t>            </a:t>
            </a:r>
            <a:endParaRPr b="1">
              <a:solidFill>
                <a:schemeClr val="dk2"/>
              </a:solidFill>
            </a:endParaRPr>
          </a:p>
          <a:p>
            <a:pPr indent="0" lvl="0" marL="0" rtl="0" algn="l">
              <a:lnSpc>
                <a:spcPct val="115000"/>
              </a:lnSpc>
              <a:spcBef>
                <a:spcPts val="0"/>
              </a:spcBef>
              <a:spcAft>
                <a:spcPts val="0"/>
              </a:spcAft>
              <a:buNone/>
            </a:pPr>
            <a:r>
              <a:rPr b="1" lang="en-GB">
                <a:solidFill>
                  <a:schemeClr val="dk2"/>
                </a:solidFill>
              </a:rPr>
              <a:t>  Providing Information , advice , and guidance </a:t>
            </a:r>
            <a:endParaRPr b="1">
              <a:solidFill>
                <a:schemeClr val="dk2"/>
              </a:solidFill>
            </a:endParaRPr>
          </a:p>
          <a:p>
            <a:pPr indent="0" lvl="0" marL="0" rtl="0" algn="l">
              <a:lnSpc>
                <a:spcPct val="115000"/>
              </a:lnSpc>
              <a:spcBef>
                <a:spcPts val="0"/>
              </a:spcBef>
              <a:spcAft>
                <a:spcPts val="0"/>
              </a:spcAft>
              <a:buNone/>
            </a:pPr>
            <a:r>
              <a:t/>
            </a:r>
            <a:endParaRPr b="1">
              <a:solidFill>
                <a:schemeClr val="dk2"/>
              </a:solidFill>
            </a:endParaRPr>
          </a:p>
          <a:p>
            <a:pPr indent="0" lvl="0" marL="0" rtl="0" algn="l">
              <a:lnSpc>
                <a:spcPct val="115000"/>
              </a:lnSpc>
              <a:spcBef>
                <a:spcPts val="0"/>
              </a:spcBef>
              <a:spcAft>
                <a:spcPts val="0"/>
              </a:spcAft>
              <a:buNone/>
            </a:pPr>
            <a:r>
              <a:rPr b="1" lang="en-GB">
                <a:solidFill>
                  <a:schemeClr val="dk2"/>
                </a:solidFill>
              </a:rPr>
              <a:t> Managing and overseeing individual cases </a:t>
            </a:r>
            <a:endParaRPr b="1">
              <a:solidFill>
                <a:schemeClr val="dk2"/>
              </a:solidFill>
            </a:endParaRPr>
          </a:p>
          <a:p>
            <a:pPr indent="0" lvl="0" marL="0" rtl="0" algn="l">
              <a:lnSpc>
                <a:spcPct val="115000"/>
              </a:lnSpc>
              <a:spcBef>
                <a:spcPts val="0"/>
              </a:spcBef>
              <a:spcAft>
                <a:spcPts val="0"/>
              </a:spcAft>
              <a:buNone/>
            </a:pPr>
            <a:r>
              <a:t/>
            </a:r>
            <a:endParaRPr b="1">
              <a:solidFill>
                <a:schemeClr val="dk2"/>
              </a:solidFill>
            </a:endParaRPr>
          </a:p>
          <a:p>
            <a:pPr indent="0" lvl="0" marL="0" rtl="0" algn="l">
              <a:lnSpc>
                <a:spcPct val="115000"/>
              </a:lnSpc>
              <a:spcBef>
                <a:spcPts val="0"/>
              </a:spcBef>
              <a:spcAft>
                <a:spcPts val="0"/>
              </a:spcAft>
              <a:buNone/>
            </a:pPr>
            <a:r>
              <a:rPr b="1" lang="en-GB">
                <a:solidFill>
                  <a:schemeClr val="dk2"/>
                </a:solidFill>
              </a:rPr>
              <a:t>  Monitoring Progress of cases to ensure they are managed efficiently </a:t>
            </a:r>
            <a:endParaRPr b="1">
              <a:solidFill>
                <a:schemeClr val="dk2"/>
              </a:solidFill>
            </a:endParaRPr>
          </a:p>
          <a:p>
            <a:pPr indent="0" lvl="0" marL="0" rtl="0" algn="l">
              <a:lnSpc>
                <a:spcPct val="115000"/>
              </a:lnSpc>
              <a:spcBef>
                <a:spcPts val="0"/>
              </a:spcBef>
              <a:spcAft>
                <a:spcPts val="0"/>
              </a:spcAft>
              <a:buNone/>
            </a:pPr>
            <a:r>
              <a:t/>
            </a:r>
            <a:endParaRPr b="1">
              <a:solidFill>
                <a:schemeClr val="dk2"/>
              </a:solidFill>
            </a:endParaRPr>
          </a:p>
          <a:p>
            <a:pPr indent="0" lvl="0" marL="0" rtl="0" algn="l">
              <a:lnSpc>
                <a:spcPct val="115000"/>
              </a:lnSpc>
              <a:spcBef>
                <a:spcPts val="0"/>
              </a:spcBef>
              <a:spcAft>
                <a:spcPts val="0"/>
              </a:spcAft>
              <a:buNone/>
            </a:pPr>
            <a:r>
              <a:rPr b="1" lang="en-GB">
                <a:solidFill>
                  <a:schemeClr val="dk2"/>
                </a:solidFill>
              </a:rPr>
              <a:t>   Liaising with the police and other key agencies </a:t>
            </a:r>
            <a:endParaRPr b="1">
              <a:solidFill>
                <a:schemeClr val="dk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34d56ce8c2b_0_93"/>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Clr>
                <a:schemeClr val="dk1"/>
              </a:buClr>
              <a:buSzPct val="42307"/>
              <a:buFont typeface="Arial"/>
              <a:buNone/>
            </a:pPr>
            <a:r>
              <a:rPr b="1" lang="en-GB" sz="2600"/>
              <a:t>Statement cases  </a:t>
            </a:r>
            <a:endParaRPr b="1" sz="2600"/>
          </a:p>
          <a:p>
            <a:pPr indent="0" lvl="0" marL="0" rtl="0" algn="l">
              <a:lnSpc>
                <a:spcPct val="115000"/>
              </a:lnSpc>
              <a:spcBef>
                <a:spcPts val="0"/>
              </a:spcBef>
              <a:spcAft>
                <a:spcPts val="0"/>
              </a:spcAft>
              <a:buClr>
                <a:schemeClr val="dk1"/>
              </a:buClr>
              <a:buSzPct val="61111"/>
              <a:buFont typeface="Arial"/>
              <a:buNone/>
            </a:pPr>
            <a:r>
              <a:rPr b="1" lang="en-GB" sz="1800">
                <a:solidFill>
                  <a:schemeClr val="dk2"/>
                </a:solidFill>
              </a:rPr>
              <a:t>Let’s discuss these case studies. With these case studies are you</a:t>
            </a:r>
            <a:r>
              <a:rPr b="1" lang="en-GB" sz="1800">
                <a:solidFill>
                  <a:srgbClr val="7030A0"/>
                </a:solidFill>
              </a:rPr>
              <a:t> </a:t>
            </a:r>
            <a:endParaRPr b="1" sz="1800">
              <a:solidFill>
                <a:srgbClr val="7030A0"/>
              </a:solidFill>
            </a:endParaRPr>
          </a:p>
          <a:p>
            <a:pPr indent="0" lvl="0" marL="0" rtl="0" algn="l">
              <a:lnSpc>
                <a:spcPct val="115000"/>
              </a:lnSpc>
              <a:spcBef>
                <a:spcPts val="0"/>
              </a:spcBef>
              <a:spcAft>
                <a:spcPts val="0"/>
              </a:spcAft>
              <a:buClr>
                <a:schemeClr val="dk1"/>
              </a:buClr>
              <a:buSzPct val="61111"/>
              <a:buFont typeface="Arial"/>
              <a:buNone/>
            </a:pPr>
            <a:r>
              <a:rPr b="1" lang="en-GB" sz="1800">
                <a:solidFill>
                  <a:srgbClr val="E59EDD"/>
                </a:solidFill>
              </a:rPr>
              <a:t>Not Concerned</a:t>
            </a:r>
            <a:r>
              <a:rPr b="1" lang="en-GB" sz="1800">
                <a:solidFill>
                  <a:srgbClr val="7030A0"/>
                </a:solidFill>
              </a:rPr>
              <a:t>, </a:t>
            </a:r>
            <a:r>
              <a:rPr b="1" lang="en-GB" sz="1800">
                <a:solidFill>
                  <a:srgbClr val="D86ECC"/>
                </a:solidFill>
              </a:rPr>
              <a:t>concerned but not my problem </a:t>
            </a:r>
            <a:r>
              <a:rPr b="1" lang="en-GB" sz="1800">
                <a:solidFill>
                  <a:srgbClr val="7030A0"/>
                </a:solidFill>
              </a:rPr>
              <a:t>, </a:t>
            </a:r>
            <a:r>
              <a:rPr b="1" lang="en-GB" sz="1800">
                <a:solidFill>
                  <a:srgbClr val="78206E"/>
                </a:solidFill>
              </a:rPr>
              <a:t>extremely concerned </a:t>
            </a:r>
            <a:endParaRPr b="1" sz="1800">
              <a:solidFill>
                <a:srgbClr val="78206E"/>
              </a:solidFill>
            </a:endParaRPr>
          </a:p>
          <a:p>
            <a:pPr indent="0" lvl="0" marL="0" rtl="0" algn="l">
              <a:spcBef>
                <a:spcPts val="0"/>
              </a:spcBef>
              <a:spcAft>
                <a:spcPts val="0"/>
              </a:spcAft>
              <a:buNone/>
            </a:pPr>
            <a:r>
              <a:t/>
            </a:r>
            <a:endParaRPr/>
          </a:p>
        </p:txBody>
      </p:sp>
      <p:sp>
        <p:nvSpPr>
          <p:cNvPr id="372" name="Google Shape;372;g34d56ce8c2b_0_93"/>
          <p:cNvSpPr txBox="1"/>
          <p:nvPr/>
        </p:nvSpPr>
        <p:spPr>
          <a:xfrm>
            <a:off x="947450" y="2299075"/>
            <a:ext cx="9782100" cy="322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3600">
                <a:solidFill>
                  <a:schemeClr val="dk1"/>
                </a:solidFill>
              </a:rPr>
              <a:t>Statement 1</a:t>
            </a:r>
            <a:endParaRPr sz="3600">
              <a:solidFill>
                <a:schemeClr val="dk1"/>
              </a:solidFill>
            </a:endParaRPr>
          </a:p>
          <a:p>
            <a:pPr indent="0" lvl="0" marL="0" rtl="0" algn="l">
              <a:lnSpc>
                <a:spcPct val="115000"/>
              </a:lnSpc>
              <a:spcBef>
                <a:spcPts val="0"/>
              </a:spcBef>
              <a:spcAft>
                <a:spcPts val="0"/>
              </a:spcAft>
              <a:buNone/>
            </a:pPr>
            <a:r>
              <a:rPr b="1" lang="en-GB" sz="3000">
                <a:solidFill>
                  <a:srgbClr val="7030A0"/>
                </a:solidFill>
              </a:rPr>
              <a:t>A 17, year old boy turns up to your driving lesson and has a mark on his face. He tells you that he has been slapped by a religious leader. His father has told him that he must always respect his elders </a:t>
            </a:r>
            <a:endParaRPr b="1" sz="3000">
              <a:solidFill>
                <a:srgbClr val="7030A0"/>
              </a:solidFill>
            </a:endParaRPr>
          </a:p>
          <a:p>
            <a:pPr indent="0" lvl="0" marL="0" rtl="0" algn="l">
              <a:lnSpc>
                <a:spcPct val="115000"/>
              </a:lnSpc>
              <a:spcBef>
                <a:spcPts val="0"/>
              </a:spcBef>
              <a:spcAft>
                <a:spcPts val="0"/>
              </a:spcAft>
              <a:buNone/>
            </a:pPr>
            <a:r>
              <a:rPr lang="en-GB" sz="1800">
                <a:solidFill>
                  <a:schemeClr val="dk1"/>
                </a:solidFill>
              </a:rPr>
              <a:t> </a:t>
            </a:r>
            <a:endParaRPr sz="18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370893b1cf9_0_4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lnSpc>
                <a:spcPct val="115000"/>
              </a:lnSpc>
              <a:spcBef>
                <a:spcPts val="0"/>
              </a:spcBef>
              <a:spcAft>
                <a:spcPts val="0"/>
              </a:spcAft>
              <a:buClr>
                <a:schemeClr val="dk1"/>
              </a:buClr>
              <a:buSzPts val="1100"/>
              <a:buFont typeface="Arial"/>
              <a:buNone/>
            </a:pPr>
            <a:r>
              <a:rPr lang="en-GB" sz="3600"/>
              <a:t>Statement 2</a:t>
            </a:r>
            <a:endParaRPr sz="3600"/>
          </a:p>
        </p:txBody>
      </p:sp>
      <p:sp>
        <p:nvSpPr>
          <p:cNvPr id="378" name="Google Shape;378;g370893b1cf9_0_47"/>
          <p:cNvSpPr txBox="1"/>
          <p:nvPr>
            <p:ph idx="1" type="body"/>
          </p:nvPr>
        </p:nvSpPr>
        <p:spPr>
          <a:xfrm>
            <a:off x="546050" y="1767408"/>
            <a:ext cx="113607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Clr>
                <a:schemeClr val="dk1"/>
              </a:buClr>
              <a:buSzPts val="1100"/>
              <a:buFont typeface="Arial"/>
              <a:buNone/>
            </a:pPr>
            <a:r>
              <a:rPr b="1" lang="en-GB" sz="3000">
                <a:solidFill>
                  <a:srgbClr val="7030A0"/>
                </a:solidFill>
              </a:rPr>
              <a:t>A 17, year old girl as started to attend lessons late and never seems to be correctly dressed , just lately she seems to be scruffy, and her hair is general greasy and unwashed.when you have dropped her off at college you  have noticed that other girls make fun of her.</a:t>
            </a:r>
            <a:endParaRPr sz="3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370893b1cf9_0_52"/>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Clr>
                <a:schemeClr val="dk1"/>
              </a:buClr>
              <a:buSzPct val="30555"/>
              <a:buFont typeface="Arial"/>
              <a:buNone/>
            </a:pPr>
            <a:r>
              <a:rPr lang="en-GB" sz="3600"/>
              <a:t>Statement 3</a:t>
            </a:r>
            <a:r>
              <a:rPr lang="en-GB" sz="3000"/>
              <a:t> </a:t>
            </a:r>
            <a:endParaRPr sz="3000"/>
          </a:p>
        </p:txBody>
      </p:sp>
      <p:sp>
        <p:nvSpPr>
          <p:cNvPr id="384" name="Google Shape;384;g370893b1cf9_0_52"/>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1400"/>
              </a:spcAft>
              <a:buClr>
                <a:schemeClr val="dk1"/>
              </a:buClr>
              <a:buSzPts val="1100"/>
              <a:buFont typeface="Arial"/>
              <a:buNone/>
            </a:pPr>
            <a:r>
              <a:rPr b="1" lang="en-GB" sz="3000">
                <a:solidFill>
                  <a:srgbClr val="7030A0"/>
                </a:solidFill>
              </a:rPr>
              <a:t>You drop your student of at their house every week at the same time and notice the neighbour’s 11 year-old child regularly returns home from school with her 8 year-old brother to an empty house. When you ask your student about them, you're pupil says their dad is a single parent does not get back from work until 6.30pm.</a:t>
            </a:r>
            <a:endParaRPr sz="30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34d56ce8c2b_0_110"/>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None/>
            </a:pPr>
            <a:r>
              <a:rPr b="1" lang="en-GB" sz="2400"/>
              <a:t>Sharing Information </a:t>
            </a:r>
            <a:endParaRPr b="1" sz="2400"/>
          </a:p>
          <a:p>
            <a:pPr indent="0" lvl="0" marL="0" rtl="0" algn="l">
              <a:spcBef>
                <a:spcPts val="0"/>
              </a:spcBef>
              <a:spcAft>
                <a:spcPts val="0"/>
              </a:spcAft>
              <a:buNone/>
            </a:pPr>
            <a:r>
              <a:t/>
            </a:r>
            <a:endParaRPr/>
          </a:p>
        </p:txBody>
      </p:sp>
      <p:sp>
        <p:nvSpPr>
          <p:cNvPr id="390" name="Google Shape;390;g34d56ce8c2b_0_110"/>
          <p:cNvSpPr txBox="1"/>
          <p:nvPr>
            <p:ph idx="1" type="body"/>
          </p:nvPr>
        </p:nvSpPr>
        <p:spPr>
          <a:xfrm>
            <a:off x="2670300" y="1583600"/>
            <a:ext cx="6204300" cy="4555200"/>
          </a:xfrm>
          <a:prstGeom prst="rect">
            <a:avLst/>
          </a:prstGeom>
        </p:spPr>
        <p:txBody>
          <a:bodyPr anchorCtr="0" anchor="t" bIns="121900" lIns="121900" spcFirstLastPara="1" rIns="121900" wrap="square" tIns="121900">
            <a:normAutofit fontScale="92500" lnSpcReduction="20000"/>
          </a:bodyPr>
          <a:lstStyle/>
          <a:p>
            <a:pPr indent="0" lvl="0" marL="0" rtl="0" algn="l">
              <a:spcBef>
                <a:spcPts val="0"/>
              </a:spcBef>
              <a:spcAft>
                <a:spcPts val="0"/>
              </a:spcAft>
              <a:buNone/>
            </a:pPr>
            <a:r>
              <a:rPr b="1" lang="en-GB" sz="1800"/>
              <a:t>The seven Golden rules to sharing Information. </a:t>
            </a:r>
            <a:endParaRPr b="1" sz="1800"/>
          </a:p>
          <a:p>
            <a:pPr indent="0" lvl="0" marL="0" rtl="0" algn="l">
              <a:spcBef>
                <a:spcPts val="0"/>
              </a:spcBef>
              <a:spcAft>
                <a:spcPts val="0"/>
              </a:spcAft>
              <a:buClr>
                <a:schemeClr val="dk1"/>
              </a:buClr>
              <a:buSzPct val="61111"/>
              <a:buFont typeface="Arial"/>
              <a:buNone/>
            </a:pPr>
            <a:r>
              <a:t/>
            </a:r>
            <a:endParaRPr b="1" sz="1800"/>
          </a:p>
          <a:p>
            <a:pPr indent="0" lvl="0" marL="0" rtl="0" algn="l">
              <a:spcBef>
                <a:spcPts val="0"/>
              </a:spcBef>
              <a:spcAft>
                <a:spcPts val="0"/>
              </a:spcAft>
              <a:buNone/>
            </a:pPr>
            <a:r>
              <a:rPr lang="en-GB" sz="1800"/>
              <a:t>1.</a:t>
            </a:r>
            <a:r>
              <a:rPr b="1" lang="en-GB" sz="1800"/>
              <a:t>Remember the Data protection act 2018 is not a barrier to sharing information</a:t>
            </a:r>
            <a:endParaRPr b="1" sz="1800"/>
          </a:p>
          <a:p>
            <a:pPr indent="0" lvl="0" marL="0" rtl="0" algn="l">
              <a:spcBef>
                <a:spcPts val="0"/>
              </a:spcBef>
              <a:spcAft>
                <a:spcPts val="0"/>
              </a:spcAft>
              <a:buClr>
                <a:schemeClr val="dk1"/>
              </a:buClr>
              <a:buSzPct val="61111"/>
              <a:buFont typeface="Arial"/>
              <a:buNone/>
            </a:pPr>
            <a:r>
              <a:t/>
            </a:r>
            <a:endParaRPr b="1" sz="1800"/>
          </a:p>
          <a:p>
            <a:pPr indent="0" lvl="0" marL="0" rtl="0" algn="l">
              <a:spcBef>
                <a:spcPts val="0"/>
              </a:spcBef>
              <a:spcAft>
                <a:spcPts val="0"/>
              </a:spcAft>
              <a:buNone/>
            </a:pPr>
            <a:r>
              <a:rPr lang="en-GB" sz="1800"/>
              <a:t>2.</a:t>
            </a:r>
            <a:r>
              <a:rPr b="1" lang="en-GB" sz="1800"/>
              <a:t>Be open and honest </a:t>
            </a:r>
            <a:endParaRPr b="1" sz="1800"/>
          </a:p>
          <a:p>
            <a:pPr indent="0" lvl="0" marL="0" rtl="0" algn="l">
              <a:spcBef>
                <a:spcPts val="0"/>
              </a:spcBef>
              <a:spcAft>
                <a:spcPts val="0"/>
              </a:spcAft>
              <a:buClr>
                <a:schemeClr val="dk1"/>
              </a:buClr>
              <a:buSzPct val="61111"/>
              <a:buFont typeface="Arial"/>
              <a:buNone/>
            </a:pPr>
            <a:r>
              <a:t/>
            </a:r>
            <a:endParaRPr b="1" sz="1800"/>
          </a:p>
          <a:p>
            <a:pPr indent="0" lvl="0" marL="0" rtl="0" algn="l">
              <a:spcBef>
                <a:spcPts val="0"/>
              </a:spcBef>
              <a:spcAft>
                <a:spcPts val="0"/>
              </a:spcAft>
              <a:buNone/>
            </a:pPr>
            <a:r>
              <a:rPr lang="en-GB" sz="1800"/>
              <a:t>3.</a:t>
            </a:r>
            <a:r>
              <a:rPr b="1" lang="en-GB" sz="1800"/>
              <a:t>Seek advice </a:t>
            </a:r>
            <a:endParaRPr b="1" sz="1800"/>
          </a:p>
          <a:p>
            <a:pPr indent="0" lvl="0" marL="0" rtl="0" algn="l">
              <a:spcBef>
                <a:spcPts val="0"/>
              </a:spcBef>
              <a:spcAft>
                <a:spcPts val="0"/>
              </a:spcAft>
              <a:buClr>
                <a:schemeClr val="dk1"/>
              </a:buClr>
              <a:buSzPct val="61111"/>
              <a:buFont typeface="Arial"/>
              <a:buNone/>
            </a:pPr>
            <a:r>
              <a:t/>
            </a:r>
            <a:endParaRPr b="1" sz="1800"/>
          </a:p>
          <a:p>
            <a:pPr indent="0" lvl="0" marL="0" rtl="0" algn="l">
              <a:spcBef>
                <a:spcPts val="0"/>
              </a:spcBef>
              <a:spcAft>
                <a:spcPts val="0"/>
              </a:spcAft>
              <a:buNone/>
            </a:pPr>
            <a:r>
              <a:rPr lang="en-GB" sz="1800"/>
              <a:t>4.</a:t>
            </a:r>
            <a:r>
              <a:rPr b="1" lang="en-GB" sz="1800"/>
              <a:t>Share with the consent where appropriate </a:t>
            </a:r>
            <a:endParaRPr b="1" sz="1800"/>
          </a:p>
          <a:p>
            <a:pPr indent="0" lvl="0" marL="0" rtl="0" algn="l">
              <a:spcBef>
                <a:spcPts val="0"/>
              </a:spcBef>
              <a:spcAft>
                <a:spcPts val="0"/>
              </a:spcAft>
              <a:buClr>
                <a:schemeClr val="dk1"/>
              </a:buClr>
              <a:buSzPct val="61111"/>
              <a:buFont typeface="Arial"/>
              <a:buNone/>
            </a:pPr>
            <a:r>
              <a:t/>
            </a:r>
            <a:endParaRPr b="1" sz="1800"/>
          </a:p>
          <a:p>
            <a:pPr indent="0" lvl="0" marL="0" rtl="0" algn="l">
              <a:spcBef>
                <a:spcPts val="0"/>
              </a:spcBef>
              <a:spcAft>
                <a:spcPts val="0"/>
              </a:spcAft>
              <a:buNone/>
            </a:pPr>
            <a:r>
              <a:rPr lang="en-GB" sz="1800"/>
              <a:t>5.</a:t>
            </a:r>
            <a:r>
              <a:rPr b="1" lang="en-GB" sz="1800"/>
              <a:t>Consider safety and well being </a:t>
            </a:r>
            <a:endParaRPr b="1" sz="1800"/>
          </a:p>
          <a:p>
            <a:pPr indent="0" lvl="0" marL="0" rtl="0" algn="l">
              <a:spcBef>
                <a:spcPts val="0"/>
              </a:spcBef>
              <a:spcAft>
                <a:spcPts val="0"/>
              </a:spcAft>
              <a:buClr>
                <a:schemeClr val="dk1"/>
              </a:buClr>
              <a:buSzPct val="61111"/>
              <a:buFont typeface="Arial"/>
              <a:buNone/>
            </a:pPr>
            <a:r>
              <a:t/>
            </a:r>
            <a:endParaRPr b="1" sz="1800"/>
          </a:p>
          <a:p>
            <a:pPr indent="0" lvl="0" marL="0" rtl="0" algn="l">
              <a:spcBef>
                <a:spcPts val="0"/>
              </a:spcBef>
              <a:spcAft>
                <a:spcPts val="0"/>
              </a:spcAft>
              <a:buNone/>
            </a:pPr>
            <a:r>
              <a:rPr lang="en-GB" sz="1800"/>
              <a:t>6.</a:t>
            </a:r>
            <a:r>
              <a:rPr b="1" lang="en-GB" sz="1800"/>
              <a:t>Necessary , proportionate , relevant , accurate , timely and secure </a:t>
            </a:r>
            <a:endParaRPr b="1" sz="1800"/>
          </a:p>
          <a:p>
            <a:pPr indent="0" lvl="0" marL="0" rtl="0" algn="l">
              <a:spcBef>
                <a:spcPts val="0"/>
              </a:spcBef>
              <a:spcAft>
                <a:spcPts val="0"/>
              </a:spcAft>
              <a:buClr>
                <a:schemeClr val="dk1"/>
              </a:buClr>
              <a:buSzPct val="61111"/>
              <a:buFont typeface="Arial"/>
              <a:buNone/>
            </a:pPr>
            <a:r>
              <a:t/>
            </a:r>
            <a:endParaRPr b="1" sz="1800"/>
          </a:p>
          <a:p>
            <a:pPr indent="0" lvl="0" marL="0" rtl="0" algn="l">
              <a:spcBef>
                <a:spcPts val="0"/>
              </a:spcBef>
              <a:spcAft>
                <a:spcPts val="1600"/>
              </a:spcAft>
              <a:buNone/>
            </a:pPr>
            <a:r>
              <a:rPr b="1" lang="en-GB" sz="1800"/>
              <a:t>7 Keep a record  </a:t>
            </a:r>
            <a:endParaRPr sz="1800"/>
          </a:p>
        </p:txBody>
      </p:sp>
      <p:sp>
        <p:nvSpPr>
          <p:cNvPr id="391" name="Google Shape;391;g34d56ce8c2b_0_110"/>
          <p:cNvSpPr txBox="1"/>
          <p:nvPr/>
        </p:nvSpPr>
        <p:spPr>
          <a:xfrm>
            <a:off x="5333625" y="120625"/>
            <a:ext cx="7172100" cy="141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8000">
                <a:solidFill>
                  <a:srgbClr val="7030A0"/>
                </a:solidFill>
                <a:latin typeface="Lobster"/>
                <a:ea typeface="Lobster"/>
                <a:cs typeface="Lobster"/>
                <a:sym typeface="Lobster"/>
              </a:rPr>
              <a:t>Golden Rules</a:t>
            </a:r>
            <a:endParaRPr b="1" sz="8000">
              <a:solidFill>
                <a:srgbClr val="7030A0"/>
              </a:solidFill>
              <a:latin typeface="Lobster"/>
              <a:ea typeface="Lobster"/>
              <a:cs typeface="Lobster"/>
              <a:sym typeface="Lobster"/>
            </a:endParaRPr>
          </a:p>
        </p:txBody>
      </p:sp>
      <p:sp>
        <p:nvSpPr>
          <p:cNvPr id="392" name="Google Shape;392;g34d56ce8c2b_0_110"/>
          <p:cNvSpPr txBox="1"/>
          <p:nvPr/>
        </p:nvSpPr>
        <p:spPr>
          <a:xfrm>
            <a:off x="6886575" y="1536625"/>
            <a:ext cx="48516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a:solidFill>
                <a:schemeClr val="dk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3b52616c308_0_0"/>
          <p:cNvSpPr txBox="1"/>
          <p:nvPr>
            <p:ph idx="1" type="body"/>
          </p:nvPr>
        </p:nvSpPr>
        <p:spPr>
          <a:xfrm>
            <a:off x="331050" y="982358"/>
            <a:ext cx="11360700" cy="4555200"/>
          </a:xfrm>
          <a:prstGeom prst="rect">
            <a:avLst/>
          </a:prstGeom>
        </p:spPr>
        <p:txBody>
          <a:bodyPr anchorCtr="0" anchor="t" bIns="121900" lIns="121900" spcFirstLastPara="1" rIns="121900" wrap="square" tIns="121900">
            <a:normAutofit lnSpcReduction="10000"/>
          </a:bodyPr>
          <a:lstStyle/>
          <a:p>
            <a:pPr indent="0" lvl="0" marL="0" rtl="0" algn="l">
              <a:spcBef>
                <a:spcPts val="0"/>
              </a:spcBef>
              <a:spcAft>
                <a:spcPts val="0"/>
              </a:spcAft>
              <a:buNone/>
            </a:pPr>
            <a:r>
              <a:rPr b="1" lang="en-GB" sz="1400"/>
              <a:t>A child or young person , vulnerable adult may have talked to several people about an issue of abuse before they’ve talked to you, or it may be the first time they have told their story </a:t>
            </a:r>
            <a:endParaRPr b="1" sz="1400"/>
          </a:p>
          <a:p>
            <a:pPr indent="0" lvl="0" marL="0" rtl="0" algn="l">
              <a:spcBef>
                <a:spcPts val="0"/>
              </a:spcBef>
              <a:spcAft>
                <a:spcPts val="0"/>
              </a:spcAft>
              <a:buNone/>
            </a:pPr>
            <a:r>
              <a:t/>
            </a:r>
            <a:endParaRPr b="1" sz="1400"/>
          </a:p>
          <a:p>
            <a:pPr indent="0" lvl="0" marL="0" rtl="0" algn="l">
              <a:spcBef>
                <a:spcPts val="0"/>
              </a:spcBef>
              <a:spcAft>
                <a:spcPts val="0"/>
              </a:spcAft>
              <a:buNone/>
            </a:pPr>
            <a:r>
              <a:t/>
            </a:r>
            <a:endParaRPr b="1" sz="1400"/>
          </a:p>
          <a:p>
            <a:pPr indent="0" lvl="0" marL="0" rtl="0" algn="ctr">
              <a:spcBef>
                <a:spcPts val="0"/>
              </a:spcBef>
              <a:spcAft>
                <a:spcPts val="0"/>
              </a:spcAft>
              <a:buNone/>
            </a:pPr>
            <a:r>
              <a:rPr b="1" lang="en-GB" sz="1400">
                <a:solidFill>
                  <a:srgbClr val="7030A0"/>
                </a:solidFill>
              </a:rPr>
              <a:t>FACTORS PREVENTING DISCLOSURE</a:t>
            </a:r>
            <a:endParaRPr b="1" sz="1400">
              <a:solidFill>
                <a:srgbClr val="7030A0"/>
              </a:solidFill>
            </a:endParaRPr>
          </a:p>
          <a:p>
            <a:pPr indent="0" lvl="0" marL="0" rtl="0" algn="ctr">
              <a:spcBef>
                <a:spcPts val="0"/>
              </a:spcBef>
              <a:spcAft>
                <a:spcPts val="0"/>
              </a:spcAft>
              <a:buNone/>
            </a:pPr>
            <a:r>
              <a:t/>
            </a:r>
            <a:endParaRPr b="1" sz="1400">
              <a:solidFill>
                <a:srgbClr val="7030A0"/>
              </a:solidFill>
            </a:endParaRPr>
          </a:p>
          <a:p>
            <a:pPr indent="0" lvl="0" marL="12700" rtl="0" algn="ctr">
              <a:spcBef>
                <a:spcPts val="0"/>
              </a:spcBef>
              <a:spcAft>
                <a:spcPts val="0"/>
              </a:spcAft>
              <a:buNone/>
            </a:pPr>
            <a:r>
              <a:rPr lang="en-GB" sz="1400"/>
              <a:t>1.</a:t>
            </a:r>
            <a:r>
              <a:rPr b="1" lang="en-GB" sz="1400"/>
              <a:t>Having no one to turn to regarding their concerns </a:t>
            </a:r>
            <a:endParaRPr b="1" sz="1400"/>
          </a:p>
          <a:p>
            <a:pPr indent="0" lvl="0" marL="12700" rtl="0" algn="ctr">
              <a:spcBef>
                <a:spcPts val="0"/>
              </a:spcBef>
              <a:spcAft>
                <a:spcPts val="0"/>
              </a:spcAft>
              <a:buNone/>
            </a:pPr>
            <a:r>
              <a:t/>
            </a:r>
            <a:endParaRPr sz="1400"/>
          </a:p>
          <a:p>
            <a:pPr indent="0" lvl="0" marL="12700" rtl="0" algn="ctr">
              <a:spcBef>
                <a:spcPts val="0"/>
              </a:spcBef>
              <a:spcAft>
                <a:spcPts val="0"/>
              </a:spcAft>
              <a:buNone/>
            </a:pPr>
            <a:r>
              <a:rPr lang="en-GB" sz="1400"/>
              <a:t>     2.</a:t>
            </a:r>
            <a:r>
              <a:rPr b="1" lang="en-GB" sz="1400"/>
              <a:t>Not wanting to burden others </a:t>
            </a:r>
            <a:endParaRPr b="1" sz="1400"/>
          </a:p>
          <a:p>
            <a:pPr indent="0" lvl="0" marL="12700" rtl="0" algn="ctr">
              <a:spcBef>
                <a:spcPts val="0"/>
              </a:spcBef>
              <a:spcAft>
                <a:spcPts val="0"/>
              </a:spcAft>
              <a:buNone/>
            </a:pPr>
            <a:r>
              <a:t/>
            </a:r>
            <a:endParaRPr sz="1400"/>
          </a:p>
          <a:p>
            <a:pPr indent="0" lvl="0" marL="12700" rtl="0" algn="ctr">
              <a:spcBef>
                <a:spcPts val="0"/>
              </a:spcBef>
              <a:spcAft>
                <a:spcPts val="0"/>
              </a:spcAft>
              <a:buNone/>
            </a:pPr>
            <a:r>
              <a:rPr lang="en-GB" sz="1400"/>
              <a:t>    3.</a:t>
            </a:r>
            <a:r>
              <a:rPr b="1" lang="en-GB" sz="1400"/>
              <a:t>Fears and anxieties manipulated by the perpetrator</a:t>
            </a:r>
            <a:endParaRPr b="1" sz="1400"/>
          </a:p>
          <a:p>
            <a:pPr indent="0" lvl="0" marL="12700" rtl="0" algn="ctr">
              <a:spcBef>
                <a:spcPts val="0"/>
              </a:spcBef>
              <a:spcAft>
                <a:spcPts val="0"/>
              </a:spcAft>
              <a:buNone/>
            </a:pPr>
            <a:r>
              <a:t/>
            </a:r>
            <a:endParaRPr sz="1400"/>
          </a:p>
          <a:p>
            <a:pPr indent="0" lvl="0" marL="12700" rtl="0" algn="ctr">
              <a:spcBef>
                <a:spcPts val="0"/>
              </a:spcBef>
              <a:spcAft>
                <a:spcPts val="0"/>
              </a:spcAft>
              <a:buNone/>
            </a:pPr>
            <a:r>
              <a:rPr lang="en-GB" sz="1400"/>
              <a:t>     4.</a:t>
            </a:r>
            <a:r>
              <a:rPr b="1" lang="en-GB" sz="1400"/>
              <a:t>Development delays </a:t>
            </a:r>
            <a:endParaRPr b="1" sz="1400"/>
          </a:p>
          <a:p>
            <a:pPr indent="0" lvl="0" marL="12700" rtl="0" algn="ctr">
              <a:spcBef>
                <a:spcPts val="0"/>
              </a:spcBef>
              <a:spcAft>
                <a:spcPts val="0"/>
              </a:spcAft>
              <a:buNone/>
            </a:pPr>
            <a:r>
              <a:t/>
            </a:r>
            <a:endParaRPr b="1" sz="1400"/>
          </a:p>
          <a:p>
            <a:pPr indent="0" lvl="0" marL="12700" rtl="0" algn="ctr">
              <a:spcBef>
                <a:spcPts val="0"/>
              </a:spcBef>
              <a:spcAft>
                <a:spcPts val="0"/>
              </a:spcAft>
              <a:buNone/>
            </a:pPr>
            <a:r>
              <a:rPr lang="en-GB" sz="1400"/>
              <a:t>     5.</a:t>
            </a:r>
            <a:r>
              <a:rPr b="1" lang="en-GB" sz="1400"/>
              <a:t>Emotional barriers </a:t>
            </a:r>
            <a:endParaRPr b="1" sz="1400"/>
          </a:p>
          <a:p>
            <a:pPr indent="0" lvl="0" marL="12700" rtl="0" algn="ctr">
              <a:spcBef>
                <a:spcPts val="0"/>
              </a:spcBef>
              <a:spcAft>
                <a:spcPts val="0"/>
              </a:spcAft>
              <a:buNone/>
            </a:pPr>
            <a:r>
              <a:t/>
            </a:r>
            <a:endParaRPr b="1" sz="1400"/>
          </a:p>
          <a:p>
            <a:pPr indent="0" lvl="0" marL="12700" rtl="0" algn="ctr">
              <a:spcBef>
                <a:spcPts val="0"/>
              </a:spcBef>
              <a:spcAft>
                <a:spcPts val="0"/>
              </a:spcAft>
              <a:buNone/>
            </a:pPr>
            <a:r>
              <a:rPr lang="en-GB" sz="1400"/>
              <a:t> 6.</a:t>
            </a:r>
            <a:r>
              <a:rPr b="1" lang="en-GB" sz="1400"/>
              <a:t>Anxiety over confidentially of the information they provide  </a:t>
            </a:r>
            <a:endParaRPr b="1" sz="1400"/>
          </a:p>
          <a:p>
            <a:pPr indent="0" lvl="0" marL="0" rtl="0" algn="ctr">
              <a:spcBef>
                <a:spcPts val="0"/>
              </a:spcBef>
              <a:spcAft>
                <a:spcPts val="0"/>
              </a:spcAft>
              <a:buNone/>
            </a:pPr>
            <a:r>
              <a:t/>
            </a:r>
            <a:endParaRPr b="1" sz="1400"/>
          </a:p>
          <a:p>
            <a:pPr indent="0" lvl="0" marL="0" rtl="0" algn="l">
              <a:spcBef>
                <a:spcPts val="0"/>
              </a:spcBef>
              <a:spcAft>
                <a:spcPts val="0"/>
              </a:spcAft>
              <a:buClr>
                <a:schemeClr val="dk1"/>
              </a:buClr>
              <a:buSzPts val="1100"/>
              <a:buFont typeface="Arial"/>
              <a:buNone/>
            </a:pPr>
            <a:r>
              <a:t/>
            </a:r>
            <a:endParaRPr b="1" sz="1400"/>
          </a:p>
        </p:txBody>
      </p:sp>
      <p:sp>
        <p:nvSpPr>
          <p:cNvPr id="398" name="Google Shape;398;g3b52616c308_0_0"/>
          <p:cNvSpPr txBox="1"/>
          <p:nvPr/>
        </p:nvSpPr>
        <p:spPr>
          <a:xfrm>
            <a:off x="1615875" y="599750"/>
            <a:ext cx="9432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800">
                <a:solidFill>
                  <a:srgbClr val="7030A0"/>
                </a:solidFill>
                <a:latin typeface="Lobster"/>
                <a:ea typeface="Lobster"/>
                <a:cs typeface="Lobster"/>
                <a:sym typeface="Lobster"/>
              </a:rPr>
              <a:t>Golden Rules</a:t>
            </a:r>
            <a:endParaRPr sz="1800"/>
          </a:p>
        </p:txBody>
      </p:sp>
      <p:pic>
        <p:nvPicPr>
          <p:cNvPr id="399" name="Google Shape;399;g3b52616c308_0_0"/>
          <p:cNvPicPr preferRelativeResize="0"/>
          <p:nvPr/>
        </p:nvPicPr>
        <p:blipFill>
          <a:blip r:embed="rId3">
            <a:alphaModFix/>
          </a:blip>
          <a:stretch>
            <a:fillRect/>
          </a:stretch>
        </p:blipFill>
        <p:spPr>
          <a:xfrm>
            <a:off x="11003625" y="152801"/>
            <a:ext cx="739525" cy="739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4d186d4e4d_0_156"/>
          <p:cNvSpPr txBox="1"/>
          <p:nvPr>
            <p:ph type="title"/>
          </p:nvPr>
        </p:nvSpPr>
        <p:spPr>
          <a:xfrm>
            <a:off x="266700" y="343725"/>
            <a:ext cx="11072700" cy="770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GB" sz="4800"/>
              <a:t>Agenda</a:t>
            </a:r>
            <a:endParaRPr sz="4800"/>
          </a:p>
        </p:txBody>
      </p:sp>
      <p:sp>
        <p:nvSpPr>
          <p:cNvPr id="149" name="Google Shape;149;g34d186d4e4d_0_156"/>
          <p:cNvSpPr txBox="1"/>
          <p:nvPr>
            <p:ph idx="1" type="body"/>
          </p:nvPr>
        </p:nvSpPr>
        <p:spPr>
          <a:xfrm>
            <a:off x="1038227" y="1581149"/>
            <a:ext cx="11072700" cy="5169600"/>
          </a:xfrm>
          <a:prstGeom prst="rect">
            <a:avLst/>
          </a:prstGeom>
        </p:spPr>
        <p:txBody>
          <a:bodyPr anchorCtr="0" anchor="t" bIns="121900" lIns="121900" spcFirstLastPara="1" rIns="121900" wrap="square" tIns="121900">
            <a:normAutofit fontScale="77500" lnSpcReduction="20000"/>
          </a:bodyPr>
          <a:lstStyle/>
          <a:p>
            <a:pPr indent="0" lvl="0" marL="0" rtl="0" algn="l">
              <a:spcBef>
                <a:spcPts val="0"/>
              </a:spcBef>
              <a:spcAft>
                <a:spcPts val="0"/>
              </a:spcAft>
              <a:buNone/>
            </a:pPr>
            <a:r>
              <a:t/>
            </a:r>
            <a:endParaRPr b="1" sz="1800">
              <a:solidFill>
                <a:srgbClr val="7030A0"/>
              </a:solidFill>
            </a:endParaRPr>
          </a:p>
          <a:p>
            <a:pPr indent="0" lvl="0" marL="0" rtl="0" algn="l">
              <a:spcBef>
                <a:spcPts val="0"/>
              </a:spcBef>
              <a:spcAft>
                <a:spcPts val="0"/>
              </a:spcAft>
              <a:buNone/>
            </a:pPr>
            <a:r>
              <a:rPr b="1" lang="en-GB" sz="1800">
                <a:solidFill>
                  <a:srgbClr val="7030A0"/>
                </a:solidFill>
              </a:rPr>
              <a:t>         </a:t>
            </a:r>
            <a:r>
              <a:rPr lang="en-GB">
                <a:solidFill>
                  <a:schemeClr val="dk1"/>
                </a:solidFill>
              </a:rPr>
              <a:t>What is safeguarding and who is at risk</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The acts that make up safeguarding</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Types of  Abuse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Indicators of types of abuse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       Roles and Responsibilities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       Sharing Information </a:t>
            </a:r>
            <a:endParaRPr>
              <a:solidFill>
                <a:schemeClr val="dk1"/>
              </a:solidFill>
            </a:endParaRPr>
          </a:p>
          <a:p>
            <a:pPr indent="0" lvl="0" marL="0" rtl="0" algn="ctr">
              <a:spcBef>
                <a:spcPts val="0"/>
              </a:spcBef>
              <a:spcAft>
                <a:spcPts val="0"/>
              </a:spcAft>
              <a:buClr>
                <a:schemeClr val="dk1"/>
              </a:buClr>
              <a:buSzPct val="45833"/>
              <a:buFont typeface="Arial"/>
              <a:buNone/>
            </a:pPr>
            <a:r>
              <a:t/>
            </a:r>
            <a:endParaRPr>
              <a:solidFill>
                <a:schemeClr val="dk1"/>
              </a:solidFill>
            </a:endParaRPr>
          </a:p>
          <a:p>
            <a:pPr indent="0" lvl="0" marL="0" rtl="0" algn="l">
              <a:spcBef>
                <a:spcPts val="0"/>
              </a:spcBef>
              <a:spcAft>
                <a:spcPts val="0"/>
              </a:spcAft>
              <a:buNone/>
            </a:pPr>
            <a:r>
              <a:rPr lang="en-GB">
                <a:solidFill>
                  <a:schemeClr val="dk1"/>
                </a:solidFill>
              </a:rPr>
              <a:t>       Recording Information</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First Aid &amp; administration of Medication</a:t>
            </a:r>
            <a:r>
              <a:rPr b="1" lang="en-GB">
                <a:solidFill>
                  <a:srgbClr val="7030A0"/>
                </a:solidFill>
              </a:rPr>
              <a:t> </a:t>
            </a:r>
            <a:endParaRPr b="1">
              <a:solidFill>
                <a:srgbClr val="7030A0"/>
              </a:solidFill>
            </a:endParaRPr>
          </a:p>
          <a:p>
            <a:pPr indent="0" lvl="0" marL="0" rtl="0" algn="ctr">
              <a:spcBef>
                <a:spcPts val="0"/>
              </a:spcBef>
              <a:spcAft>
                <a:spcPts val="160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34d56ce8c2b_0_127"/>
          <p:cNvSpPr txBox="1"/>
          <p:nvPr>
            <p:ph type="title"/>
          </p:nvPr>
        </p:nvSpPr>
        <p:spPr>
          <a:xfrm>
            <a:off x="482275" y="545742"/>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Clr>
                <a:schemeClr val="dk1"/>
              </a:buClr>
              <a:buSzPct val="45833"/>
              <a:buFont typeface="Arial"/>
              <a:buNone/>
            </a:pPr>
            <a:r>
              <a:rPr b="1" lang="en-GB" sz="2400"/>
              <a:t>Sharing Information  - </a:t>
            </a:r>
            <a:r>
              <a:rPr b="1" lang="en-GB" sz="2000"/>
              <a:t>What you should DO</a:t>
            </a:r>
            <a:r>
              <a:rPr b="1" lang="en-GB" sz="2400"/>
              <a:t> </a:t>
            </a:r>
            <a:endParaRPr b="1" sz="2400"/>
          </a:p>
          <a:p>
            <a:pPr indent="0" lvl="0" marL="0" rtl="0" algn="l">
              <a:spcBef>
                <a:spcPts val="0"/>
              </a:spcBef>
              <a:spcAft>
                <a:spcPts val="0"/>
              </a:spcAft>
              <a:buNone/>
            </a:pPr>
            <a:r>
              <a:t/>
            </a:r>
            <a:endParaRPr/>
          </a:p>
        </p:txBody>
      </p:sp>
      <p:sp>
        <p:nvSpPr>
          <p:cNvPr id="405" name="Google Shape;405;g34d56ce8c2b_0_127"/>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fontScale="85000" lnSpcReduction="20000"/>
          </a:bodyPr>
          <a:lstStyle/>
          <a:p>
            <a:pPr indent="0" lvl="0" marL="0" rtl="0" algn="l">
              <a:spcBef>
                <a:spcPts val="0"/>
              </a:spcBef>
              <a:spcAft>
                <a:spcPts val="0"/>
              </a:spcAft>
              <a:buNone/>
            </a:pPr>
            <a:r>
              <a:rPr b="1" lang="en-GB" sz="1800"/>
              <a:t>Responding to disclosure : if you are approached by a young person, vulnerable adult with a disclosure that they are being or have been abused .</a:t>
            </a:r>
            <a:endParaRPr b="1" sz="1800"/>
          </a:p>
          <a:p>
            <a:pPr indent="0" lvl="0" marL="0" rtl="0" algn="l">
              <a:spcBef>
                <a:spcPts val="0"/>
              </a:spcBef>
              <a:spcAft>
                <a:spcPts val="0"/>
              </a:spcAft>
              <a:buClr>
                <a:schemeClr val="dk1"/>
              </a:buClr>
              <a:buSzPct val="61111"/>
              <a:buFont typeface="Arial"/>
              <a:buNone/>
            </a:pPr>
            <a:r>
              <a:t/>
            </a:r>
            <a:endParaRPr b="1" sz="1800"/>
          </a:p>
          <a:p>
            <a:pPr indent="0" lvl="0" marL="0" rtl="0" algn="l">
              <a:spcBef>
                <a:spcPts val="0"/>
              </a:spcBef>
              <a:spcAft>
                <a:spcPts val="0"/>
              </a:spcAft>
              <a:buNone/>
            </a:pPr>
            <a:r>
              <a:rPr b="1" lang="en-GB" sz="1800">
                <a:solidFill>
                  <a:srgbClr val="7030A0"/>
                </a:solidFill>
              </a:rPr>
              <a:t>Stay calm , listen very carefully to what is being said to you and do not interrupt.</a:t>
            </a:r>
            <a:endParaRPr b="1" sz="1800">
              <a:solidFill>
                <a:srgbClr val="7030A0"/>
              </a:solidFill>
            </a:endParaRPr>
          </a:p>
          <a:p>
            <a:pPr indent="0" lvl="0" marL="0" rtl="0" algn="l">
              <a:spcBef>
                <a:spcPts val="0"/>
              </a:spcBef>
              <a:spcAft>
                <a:spcPts val="0"/>
              </a:spcAft>
              <a:buClr>
                <a:schemeClr val="dk1"/>
              </a:buClr>
              <a:buSzPct val="61111"/>
              <a:buFont typeface="Arial"/>
              <a:buNone/>
            </a:pPr>
            <a:r>
              <a:t/>
            </a:r>
            <a:endParaRPr b="1" sz="1800">
              <a:solidFill>
                <a:srgbClr val="7030A0"/>
              </a:solidFill>
            </a:endParaRPr>
          </a:p>
          <a:p>
            <a:pPr indent="0" lvl="0" marL="0" rtl="0" algn="l">
              <a:spcBef>
                <a:spcPts val="0"/>
              </a:spcBef>
              <a:spcAft>
                <a:spcPts val="0"/>
              </a:spcAft>
              <a:buNone/>
            </a:pPr>
            <a:r>
              <a:rPr b="1" lang="en-GB" sz="1800"/>
              <a:t>Always reassure the individual and be sympathetic , do not make jokes or change the subject </a:t>
            </a:r>
            <a:endParaRPr b="1" sz="1800"/>
          </a:p>
          <a:p>
            <a:pPr indent="0" lvl="0" marL="0" rtl="0" algn="l">
              <a:spcBef>
                <a:spcPts val="0"/>
              </a:spcBef>
              <a:spcAft>
                <a:spcPts val="0"/>
              </a:spcAft>
              <a:buClr>
                <a:schemeClr val="dk1"/>
              </a:buClr>
              <a:buSzPct val="61111"/>
              <a:buFont typeface="Arial"/>
              <a:buNone/>
            </a:pPr>
            <a:r>
              <a:t/>
            </a:r>
            <a:endParaRPr b="1" sz="1800">
              <a:solidFill>
                <a:srgbClr val="7030A0"/>
              </a:solidFill>
            </a:endParaRPr>
          </a:p>
          <a:p>
            <a:pPr indent="0" lvl="0" marL="0" rtl="0" algn="l">
              <a:spcBef>
                <a:spcPts val="0"/>
              </a:spcBef>
              <a:spcAft>
                <a:spcPts val="0"/>
              </a:spcAft>
              <a:buClr>
                <a:schemeClr val="dk1"/>
              </a:buClr>
              <a:buSzPct val="61111"/>
              <a:buFont typeface="Arial"/>
              <a:buNone/>
            </a:pPr>
            <a:r>
              <a:rPr b="1" lang="en-GB" sz="1800">
                <a:solidFill>
                  <a:srgbClr val="7030A0"/>
                </a:solidFill>
              </a:rPr>
              <a:t>Do not make disbelieving comments : such as </a:t>
            </a:r>
            <a:r>
              <a:rPr b="1" i="1" lang="en-GB" sz="1800">
                <a:solidFill>
                  <a:srgbClr val="7030A0"/>
                </a:solidFill>
              </a:rPr>
              <a:t>“He would never do that to you surely “ </a:t>
            </a:r>
            <a:r>
              <a:rPr b="1" lang="en-GB" sz="1800">
                <a:solidFill>
                  <a:srgbClr val="7030A0"/>
                </a:solidFill>
              </a:rPr>
              <a:t>or </a:t>
            </a:r>
            <a:endParaRPr b="1" sz="1800">
              <a:solidFill>
                <a:srgbClr val="7030A0"/>
              </a:solidFill>
            </a:endParaRPr>
          </a:p>
          <a:p>
            <a:pPr indent="0" lvl="0" marL="0" rtl="0" algn="l">
              <a:spcBef>
                <a:spcPts val="0"/>
              </a:spcBef>
              <a:spcAft>
                <a:spcPts val="0"/>
              </a:spcAft>
              <a:buNone/>
            </a:pPr>
            <a:r>
              <a:rPr b="1" i="1" lang="en-GB" sz="1800">
                <a:solidFill>
                  <a:srgbClr val="7030A0"/>
                </a:solidFill>
              </a:rPr>
              <a:t>“I'm sure they didn’t mean it “</a:t>
            </a:r>
            <a:endParaRPr b="1" i="1" sz="1800">
              <a:solidFill>
                <a:srgbClr val="7030A0"/>
              </a:solidFill>
            </a:endParaRPr>
          </a:p>
          <a:p>
            <a:pPr indent="0" lvl="0" marL="0" rtl="0" algn="l">
              <a:spcBef>
                <a:spcPts val="0"/>
              </a:spcBef>
              <a:spcAft>
                <a:spcPts val="0"/>
              </a:spcAft>
              <a:buNone/>
            </a:pPr>
            <a:r>
              <a:t/>
            </a:r>
            <a:endParaRPr b="1" i="1" sz="1800">
              <a:solidFill>
                <a:srgbClr val="7030A0"/>
              </a:solidFill>
            </a:endParaRPr>
          </a:p>
          <a:p>
            <a:pPr indent="0" lvl="0" marL="0" rtl="0" algn="l">
              <a:spcBef>
                <a:spcPts val="0"/>
              </a:spcBef>
              <a:spcAft>
                <a:spcPts val="0"/>
              </a:spcAft>
              <a:buNone/>
            </a:pPr>
            <a:r>
              <a:rPr b="1" lang="en-GB" sz="1800"/>
              <a:t>Tell the individual they have done the right thing in telling you and you are treating the information seriously </a:t>
            </a:r>
            <a:endParaRPr b="1" sz="1800"/>
          </a:p>
          <a:p>
            <a:pPr indent="0" lvl="0" marL="0" rtl="0" algn="l">
              <a:spcBef>
                <a:spcPts val="0"/>
              </a:spcBef>
              <a:spcAft>
                <a:spcPts val="0"/>
              </a:spcAft>
              <a:buNone/>
            </a:pPr>
            <a:r>
              <a:t/>
            </a:r>
            <a:endParaRPr b="1" sz="1800">
              <a:solidFill>
                <a:srgbClr val="7030A0"/>
              </a:solidFill>
            </a:endParaRPr>
          </a:p>
          <a:p>
            <a:pPr indent="0" lvl="0" marL="0" rtl="0" algn="l">
              <a:spcBef>
                <a:spcPts val="0"/>
              </a:spcBef>
              <a:spcAft>
                <a:spcPts val="0"/>
              </a:spcAft>
              <a:buNone/>
            </a:pPr>
            <a:r>
              <a:rPr b="1" lang="en-GB" sz="1800">
                <a:solidFill>
                  <a:srgbClr val="7030A0"/>
                </a:solidFill>
              </a:rPr>
              <a:t>Explain to the individual that you will need to communicate their concerns with an appropriate person </a:t>
            </a:r>
            <a:endParaRPr b="1" sz="1800">
              <a:solidFill>
                <a:srgbClr val="7030A0"/>
              </a:solidFill>
            </a:endParaRPr>
          </a:p>
          <a:p>
            <a:pPr indent="0" lvl="0" marL="0" rtl="0" algn="l">
              <a:spcBef>
                <a:spcPts val="0"/>
              </a:spcBef>
              <a:spcAft>
                <a:spcPts val="0"/>
              </a:spcAft>
              <a:buNone/>
            </a:pPr>
            <a:r>
              <a:rPr b="1" lang="en-GB" sz="1800">
                <a:solidFill>
                  <a:srgbClr val="7030A0"/>
                </a:solidFill>
              </a:rPr>
              <a:t>such as the safeguarding lead. </a:t>
            </a:r>
            <a:endParaRPr b="1" sz="1800">
              <a:solidFill>
                <a:srgbClr val="7030A0"/>
              </a:solidFill>
            </a:endParaRPr>
          </a:p>
          <a:p>
            <a:pPr indent="0" lvl="0" marL="0" rtl="0" algn="l">
              <a:spcBef>
                <a:spcPts val="0"/>
              </a:spcBef>
              <a:spcAft>
                <a:spcPts val="0"/>
              </a:spcAft>
              <a:buNone/>
            </a:pPr>
            <a:r>
              <a:t/>
            </a:r>
            <a:endParaRPr b="1" sz="1800">
              <a:solidFill>
                <a:srgbClr val="7030A0"/>
              </a:solidFill>
            </a:endParaRPr>
          </a:p>
          <a:p>
            <a:pPr indent="0" lvl="0" marL="0" rtl="0" algn="l">
              <a:spcBef>
                <a:spcPts val="0"/>
              </a:spcBef>
              <a:spcAft>
                <a:spcPts val="0"/>
              </a:spcAft>
              <a:buNone/>
            </a:pPr>
            <a:r>
              <a:rPr b="1" lang="en-GB" sz="1800"/>
              <a:t>Report to the safeguarding lead with the information you have gathered </a:t>
            </a:r>
            <a:endParaRPr b="1" sz="1800"/>
          </a:p>
          <a:p>
            <a:pPr indent="0" lvl="0" marL="0" rtl="0" algn="l">
              <a:spcBef>
                <a:spcPts val="0"/>
              </a:spcBef>
              <a:spcAft>
                <a:spcPts val="0"/>
              </a:spcAft>
              <a:buNone/>
            </a:pPr>
            <a:r>
              <a:t/>
            </a:r>
            <a:endParaRPr b="1" sz="1800">
              <a:solidFill>
                <a:srgbClr val="7030A0"/>
              </a:solidFill>
            </a:endParaRPr>
          </a:p>
          <a:p>
            <a:pPr indent="0" lvl="0" marL="0" rtl="0" algn="l">
              <a:spcBef>
                <a:spcPts val="0"/>
              </a:spcBef>
              <a:spcAft>
                <a:spcPts val="0"/>
              </a:spcAft>
              <a:buClr>
                <a:schemeClr val="dk1"/>
              </a:buClr>
              <a:buSzPct val="61111"/>
              <a:buFont typeface="Arial"/>
              <a:buNone/>
            </a:pPr>
            <a:r>
              <a:t/>
            </a:r>
            <a:endParaRPr b="1" sz="1800">
              <a:solidFill>
                <a:srgbClr val="7030A0"/>
              </a:solidFill>
            </a:endParaRPr>
          </a:p>
          <a:p>
            <a:pPr indent="0" lvl="0" marL="0" rtl="0" algn="l">
              <a:spcBef>
                <a:spcPts val="0"/>
              </a:spcBef>
              <a:spcAft>
                <a:spcPts val="160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34d56ce8c2b_0_141"/>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Clr>
                <a:schemeClr val="dk1"/>
              </a:buClr>
              <a:buSzPct val="45833"/>
              <a:buFont typeface="Arial"/>
              <a:buNone/>
            </a:pPr>
            <a:r>
              <a:rPr b="1" lang="en-GB" sz="2400"/>
              <a:t>Sharing Information  - </a:t>
            </a:r>
            <a:r>
              <a:rPr b="1" lang="en-GB" sz="2000"/>
              <a:t>What you should  NOT DO</a:t>
            </a:r>
            <a:endParaRPr b="1" sz="2000"/>
          </a:p>
          <a:p>
            <a:pPr indent="0" lvl="0" marL="0" rtl="0" algn="l">
              <a:spcBef>
                <a:spcPts val="0"/>
              </a:spcBef>
              <a:spcAft>
                <a:spcPts val="0"/>
              </a:spcAft>
              <a:buNone/>
            </a:pPr>
            <a:r>
              <a:t/>
            </a:r>
            <a:endParaRPr/>
          </a:p>
        </p:txBody>
      </p:sp>
      <p:sp>
        <p:nvSpPr>
          <p:cNvPr id="411" name="Google Shape;411;g34d56ce8c2b_0_141"/>
          <p:cNvSpPr txBox="1"/>
          <p:nvPr>
            <p:ph idx="1" type="body"/>
          </p:nvPr>
        </p:nvSpPr>
        <p:spPr>
          <a:xfrm>
            <a:off x="415600" y="1736658"/>
            <a:ext cx="113607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Clr>
                <a:schemeClr val="dk1"/>
              </a:buClr>
              <a:buSzPts val="1100"/>
              <a:buFont typeface="Arial"/>
              <a:buNone/>
            </a:pPr>
            <a:r>
              <a:rPr lang="en-GB"/>
              <a:t>Make promises like promise to keep secrets</a:t>
            </a:r>
            <a:r>
              <a:rPr b="1" lang="en-GB"/>
              <a:t> </a:t>
            </a:r>
            <a:endParaRPr b="1"/>
          </a:p>
          <a:p>
            <a:pPr indent="0" lvl="0" marL="0" rtl="0" algn="l">
              <a:spcBef>
                <a:spcPts val="0"/>
              </a:spcBef>
              <a:spcAft>
                <a:spcPts val="0"/>
              </a:spcAft>
              <a:buClr>
                <a:schemeClr val="dk1"/>
              </a:buClr>
              <a:buSzPts val="1100"/>
              <a:buFont typeface="Arial"/>
              <a:buNone/>
            </a:pPr>
            <a:r>
              <a:rPr lang="en-GB"/>
              <a:t>Be judgmental </a:t>
            </a:r>
            <a:endParaRPr/>
          </a:p>
          <a:p>
            <a:pPr indent="0" lvl="0" marL="0" rtl="0" algn="l">
              <a:spcBef>
                <a:spcPts val="0"/>
              </a:spcBef>
              <a:spcAft>
                <a:spcPts val="0"/>
              </a:spcAft>
              <a:buClr>
                <a:schemeClr val="dk1"/>
              </a:buClr>
              <a:buSzPts val="1100"/>
              <a:buFont typeface="Arial"/>
              <a:buNone/>
            </a:pPr>
            <a:r>
              <a:rPr lang="en-GB"/>
              <a:t>Make contact with the alleged abuser </a:t>
            </a:r>
            <a:endParaRPr/>
          </a:p>
          <a:p>
            <a:pPr indent="0" lvl="0" marL="0" rtl="0" algn="l">
              <a:spcBef>
                <a:spcPts val="0"/>
              </a:spcBef>
              <a:spcAft>
                <a:spcPts val="0"/>
              </a:spcAft>
              <a:buClr>
                <a:schemeClr val="dk1"/>
              </a:buClr>
              <a:buSzPts val="1100"/>
              <a:buFont typeface="Arial"/>
              <a:buNone/>
            </a:pPr>
            <a:r>
              <a:rPr lang="en-GB"/>
              <a:t>Pass on the information to anyone other than those who are designated to manage disclosures </a:t>
            </a:r>
            <a:endParaRPr/>
          </a:p>
          <a:p>
            <a:pPr indent="0" lvl="0" marL="0" rtl="0" algn="l">
              <a:spcBef>
                <a:spcPts val="0"/>
              </a:spcBef>
              <a:spcAft>
                <a:spcPts val="0"/>
              </a:spcAft>
              <a:buClr>
                <a:schemeClr val="dk1"/>
              </a:buClr>
              <a:buSzPts val="1100"/>
              <a:buFont typeface="Arial"/>
              <a:buNone/>
            </a:pPr>
            <a:r>
              <a:rPr lang="en-GB"/>
              <a:t>Pressurise the individual to disclose further information </a:t>
            </a:r>
            <a:endParaRPr/>
          </a:p>
          <a:p>
            <a:pPr indent="0" lvl="0" marL="0" rtl="0" algn="l">
              <a:spcBef>
                <a:spcPts val="0"/>
              </a:spcBef>
              <a:spcAft>
                <a:spcPts val="0"/>
              </a:spcAft>
              <a:buNone/>
            </a:pPr>
            <a:r>
              <a:rPr lang="en-GB"/>
              <a:t>Stop the individual when they are telling you what as happened to them as they may never tell you again </a:t>
            </a:r>
            <a:endParaRPr/>
          </a:p>
          <a:p>
            <a:pPr indent="0" lvl="0" marL="0" rtl="0" algn="l">
              <a:spcBef>
                <a:spcPts val="0"/>
              </a:spcBef>
              <a:spcAft>
                <a:spcPts val="160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34d56ce8c2b_0_156"/>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None/>
            </a:pPr>
            <a:r>
              <a:rPr b="1" lang="en-GB" sz="2600"/>
              <a:t>Recording Information - </a:t>
            </a:r>
            <a:r>
              <a:rPr lang="en-GB" sz="1800"/>
              <a:t>When recording information is it vital that the information and a detailed report is produced at the time of disclosure </a:t>
            </a:r>
            <a:endParaRPr sz="1800"/>
          </a:p>
          <a:p>
            <a:pPr indent="0" lvl="0" marL="0" rtl="0" algn="l">
              <a:lnSpc>
                <a:spcPct val="115000"/>
              </a:lnSpc>
              <a:spcBef>
                <a:spcPts val="0"/>
              </a:spcBef>
              <a:spcAft>
                <a:spcPts val="0"/>
              </a:spcAft>
              <a:buClr>
                <a:schemeClr val="dk1"/>
              </a:buClr>
              <a:buSzPct val="42307"/>
              <a:buFont typeface="Arial"/>
              <a:buNone/>
            </a:pPr>
            <a:r>
              <a:rPr b="1" lang="en-GB" sz="2600"/>
              <a:t> </a:t>
            </a:r>
            <a:endParaRPr b="1" sz="2600"/>
          </a:p>
          <a:p>
            <a:pPr indent="0" lvl="0" marL="0" rtl="0" algn="l">
              <a:spcBef>
                <a:spcPts val="0"/>
              </a:spcBef>
              <a:spcAft>
                <a:spcPts val="0"/>
              </a:spcAft>
              <a:buNone/>
            </a:pPr>
            <a:r>
              <a:t/>
            </a:r>
            <a:endParaRPr/>
          </a:p>
        </p:txBody>
      </p:sp>
      <p:sp>
        <p:nvSpPr>
          <p:cNvPr id="417" name="Google Shape;417;g34d56ce8c2b_0_156"/>
          <p:cNvSpPr txBox="1"/>
          <p:nvPr>
            <p:ph idx="1" type="body"/>
          </p:nvPr>
        </p:nvSpPr>
        <p:spPr>
          <a:xfrm>
            <a:off x="415600" y="1908108"/>
            <a:ext cx="11360700" cy="4555200"/>
          </a:xfrm>
          <a:prstGeom prst="rect">
            <a:avLst/>
          </a:prstGeom>
        </p:spPr>
        <p:txBody>
          <a:bodyPr anchorCtr="0" anchor="t" bIns="121900" lIns="121900" spcFirstLastPara="1" rIns="121900" wrap="square" tIns="121900">
            <a:normAutofit fontScale="62500" lnSpcReduction="10000"/>
          </a:bodyPr>
          <a:lstStyle/>
          <a:p>
            <a:pPr indent="0" lvl="0" marL="0" rtl="0" algn="l">
              <a:spcBef>
                <a:spcPts val="0"/>
              </a:spcBef>
              <a:spcAft>
                <a:spcPts val="0"/>
              </a:spcAft>
              <a:buNone/>
            </a:pPr>
            <a:r>
              <a:rPr b="1" lang="en-GB" sz="2800">
                <a:solidFill>
                  <a:srgbClr val="7030A0"/>
                </a:solidFill>
              </a:rPr>
              <a:t>The report needs to include</a:t>
            </a:r>
            <a:r>
              <a:rPr lang="en-GB" sz="2800">
                <a:solidFill>
                  <a:schemeClr val="dk1"/>
                </a:solidFill>
              </a:rPr>
              <a:t>:</a:t>
            </a:r>
            <a:endParaRPr sz="2800">
              <a:solidFill>
                <a:schemeClr val="dk1"/>
              </a:solidFill>
            </a:endParaRPr>
          </a:p>
          <a:p>
            <a:pPr indent="0" lvl="0" marL="0" rtl="0" algn="l">
              <a:spcBef>
                <a:spcPts val="0"/>
              </a:spcBef>
              <a:spcAft>
                <a:spcPts val="0"/>
              </a:spcAft>
              <a:buClr>
                <a:schemeClr val="dk1"/>
              </a:buClr>
              <a:buSzPct val="47826"/>
              <a:buFont typeface="Arial"/>
              <a:buNone/>
            </a:pPr>
            <a:r>
              <a:t/>
            </a:r>
            <a:endParaRPr sz="2300">
              <a:solidFill>
                <a:schemeClr val="dk1"/>
              </a:solidFill>
            </a:endParaRPr>
          </a:p>
          <a:p>
            <a:pPr indent="0" lvl="0" marL="0" rtl="0" algn="l">
              <a:spcBef>
                <a:spcPts val="0"/>
              </a:spcBef>
              <a:spcAft>
                <a:spcPts val="0"/>
              </a:spcAft>
              <a:buClr>
                <a:schemeClr val="dk1"/>
              </a:buClr>
              <a:buSzPct val="47826"/>
              <a:buFont typeface="Arial"/>
              <a:buNone/>
            </a:pPr>
            <a:r>
              <a:rPr b="1" lang="en-GB" sz="2300"/>
              <a:t>Details of the individuals involved including the victim and the alleged perpetrator ( if disclosed)</a:t>
            </a:r>
            <a:endParaRPr b="1" sz="2300"/>
          </a:p>
          <a:p>
            <a:pPr indent="0" lvl="0" marL="0" rtl="0" algn="l">
              <a:spcBef>
                <a:spcPts val="0"/>
              </a:spcBef>
              <a:spcAft>
                <a:spcPts val="0"/>
              </a:spcAft>
              <a:buNone/>
            </a:pPr>
            <a:r>
              <a:rPr b="1" lang="en-GB" sz="2300"/>
              <a:t> including names, address details , date of birth , ethnic origin, and any disabilities they may have. </a:t>
            </a:r>
            <a:endParaRPr b="1" sz="2300"/>
          </a:p>
          <a:p>
            <a:pPr indent="0" lvl="0" marL="0" rtl="0" algn="l">
              <a:spcBef>
                <a:spcPts val="0"/>
              </a:spcBef>
              <a:spcAft>
                <a:spcPts val="0"/>
              </a:spcAft>
              <a:buNone/>
            </a:pPr>
            <a:r>
              <a:t/>
            </a:r>
            <a:endParaRPr b="1" sz="2300"/>
          </a:p>
          <a:p>
            <a:pPr indent="0" lvl="0" marL="0" rtl="0" algn="l">
              <a:spcBef>
                <a:spcPts val="0"/>
              </a:spcBef>
              <a:spcAft>
                <a:spcPts val="0"/>
              </a:spcAft>
              <a:buNone/>
            </a:pPr>
            <a:r>
              <a:rPr b="1" lang="en-GB" sz="2300"/>
              <a:t>Information regarding the nature of the allegation </a:t>
            </a:r>
            <a:endParaRPr b="1" sz="2300"/>
          </a:p>
          <a:p>
            <a:pPr indent="0" lvl="0" marL="0" rtl="0" algn="l">
              <a:spcBef>
                <a:spcPts val="0"/>
              </a:spcBef>
              <a:spcAft>
                <a:spcPts val="0"/>
              </a:spcAft>
              <a:buNone/>
            </a:pPr>
            <a:r>
              <a:t/>
            </a:r>
            <a:endParaRPr b="1" sz="2300"/>
          </a:p>
          <a:p>
            <a:pPr indent="0" lvl="0" marL="0" rtl="0" algn="l">
              <a:spcBef>
                <a:spcPts val="0"/>
              </a:spcBef>
              <a:spcAft>
                <a:spcPts val="0"/>
              </a:spcAft>
              <a:buNone/>
            </a:pPr>
            <a:r>
              <a:rPr b="1" lang="en-GB" sz="2300"/>
              <a:t>A description of any incidents or injury sustained </a:t>
            </a:r>
            <a:endParaRPr b="1" sz="2300"/>
          </a:p>
          <a:p>
            <a:pPr indent="0" lvl="0" marL="0" rtl="0" algn="l">
              <a:spcBef>
                <a:spcPts val="0"/>
              </a:spcBef>
              <a:spcAft>
                <a:spcPts val="0"/>
              </a:spcAft>
              <a:buNone/>
            </a:pPr>
            <a:r>
              <a:t/>
            </a:r>
            <a:endParaRPr b="1" sz="2300"/>
          </a:p>
          <a:p>
            <a:pPr indent="0" lvl="0" marL="0" rtl="0" algn="l">
              <a:spcBef>
                <a:spcPts val="0"/>
              </a:spcBef>
              <a:spcAft>
                <a:spcPts val="0"/>
              </a:spcAft>
              <a:buNone/>
            </a:pPr>
            <a:r>
              <a:rPr b="1" lang="en-GB" sz="2300"/>
              <a:t>Time , Date , location and any persons present. A concise account of what is said by the victim , using their own words </a:t>
            </a:r>
            <a:endParaRPr b="1" sz="2300"/>
          </a:p>
          <a:p>
            <a:pPr indent="0" lvl="0" marL="0" rtl="0" algn="l">
              <a:spcBef>
                <a:spcPts val="0"/>
              </a:spcBef>
              <a:spcAft>
                <a:spcPts val="0"/>
              </a:spcAft>
              <a:buNone/>
            </a:pPr>
            <a:r>
              <a:t/>
            </a:r>
            <a:endParaRPr b="1" sz="2300"/>
          </a:p>
          <a:p>
            <a:pPr indent="0" lvl="0" marL="0" rtl="0" algn="l">
              <a:spcBef>
                <a:spcPts val="0"/>
              </a:spcBef>
              <a:spcAft>
                <a:spcPts val="0"/>
              </a:spcAft>
              <a:buNone/>
            </a:pPr>
            <a:r>
              <a:rPr b="1" lang="en-GB" sz="2300"/>
              <a:t>Details of the person recording the information (name , role contact details )</a:t>
            </a:r>
            <a:endParaRPr b="1" sz="2300"/>
          </a:p>
          <a:p>
            <a:pPr indent="0" lvl="0" marL="0" rtl="0" algn="l">
              <a:spcBef>
                <a:spcPts val="0"/>
              </a:spcBef>
              <a:spcAft>
                <a:spcPts val="0"/>
              </a:spcAft>
              <a:buNone/>
            </a:pPr>
            <a:r>
              <a:t/>
            </a:r>
            <a:endParaRPr b="1" sz="2300"/>
          </a:p>
          <a:p>
            <a:pPr indent="0" lvl="0" marL="0" rtl="0" algn="l">
              <a:spcBef>
                <a:spcPts val="0"/>
              </a:spcBef>
              <a:spcAft>
                <a:spcPts val="0"/>
              </a:spcAft>
              <a:buNone/>
            </a:pPr>
            <a:r>
              <a:rPr b="1" lang="en-GB" sz="2300"/>
              <a:t>Keep a record of any third -party correspondence  (e.g. police officer, social care services)</a:t>
            </a:r>
            <a:endParaRPr b="1" sz="2300"/>
          </a:p>
          <a:p>
            <a:pPr indent="0" lvl="0" marL="0" rtl="0" algn="l">
              <a:spcBef>
                <a:spcPts val="0"/>
              </a:spcBef>
              <a:spcAft>
                <a:spcPts val="0"/>
              </a:spcAft>
              <a:buNone/>
            </a:pPr>
            <a:r>
              <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t/>
            </a:r>
            <a:endParaRPr b="1" sz="1800"/>
          </a:p>
          <a:p>
            <a:pPr indent="0" lvl="0" marL="0" rtl="0" algn="l">
              <a:spcBef>
                <a:spcPts val="0"/>
              </a:spcBef>
              <a:spcAft>
                <a:spcPts val="0"/>
              </a:spcAft>
              <a:buClr>
                <a:schemeClr val="dk1"/>
              </a:buClr>
              <a:buSzPct val="61111"/>
              <a:buFont typeface="Arial"/>
              <a:buNone/>
            </a:pPr>
            <a:r>
              <a:t/>
            </a:r>
            <a:endParaRPr b="1" sz="1800">
              <a:solidFill>
                <a:srgbClr val="7030A0"/>
              </a:solidFill>
            </a:endParaRPr>
          </a:p>
          <a:p>
            <a:pPr indent="0" lvl="0" marL="0" rtl="0" algn="l">
              <a:spcBef>
                <a:spcPts val="0"/>
              </a:spcBef>
              <a:spcAft>
                <a:spcPts val="160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34d56ce8c2b_0_170"/>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None/>
            </a:pPr>
            <a:r>
              <a:rPr b="1" lang="en-GB" sz="2600"/>
              <a:t>Yourself and safeguarding - </a:t>
            </a:r>
            <a:r>
              <a:rPr lang="en-GB" sz="1800"/>
              <a:t>Its important to remember that safeguarding is not just about the person who is next to you, it’s a two street ,you and your Pupil and a third way is a third party, what do they see? </a:t>
            </a:r>
            <a:endParaRPr sz="1800"/>
          </a:p>
          <a:p>
            <a:pPr indent="0" lvl="0" marL="0" rtl="0" algn="l">
              <a:lnSpc>
                <a:spcPct val="115000"/>
              </a:lnSpc>
              <a:spcBef>
                <a:spcPts val="0"/>
              </a:spcBef>
              <a:spcAft>
                <a:spcPts val="0"/>
              </a:spcAft>
              <a:buClr>
                <a:schemeClr val="dk1"/>
              </a:buClr>
              <a:buSzPct val="42307"/>
              <a:buFont typeface="Arial"/>
              <a:buNone/>
            </a:pPr>
            <a:r>
              <a:rPr b="1" lang="en-GB" sz="2600"/>
              <a:t> </a:t>
            </a:r>
            <a:endParaRPr b="1" sz="2600"/>
          </a:p>
          <a:p>
            <a:pPr indent="0" lvl="0" marL="0" rtl="0" algn="l">
              <a:spcBef>
                <a:spcPts val="0"/>
              </a:spcBef>
              <a:spcAft>
                <a:spcPts val="0"/>
              </a:spcAft>
              <a:buNone/>
            </a:pPr>
            <a:r>
              <a:t/>
            </a:r>
            <a:endParaRPr/>
          </a:p>
        </p:txBody>
      </p:sp>
      <p:sp>
        <p:nvSpPr>
          <p:cNvPr id="423" name="Google Shape;423;g34d56ce8c2b_0_170"/>
          <p:cNvSpPr txBox="1"/>
          <p:nvPr>
            <p:ph idx="1" type="body"/>
          </p:nvPr>
        </p:nvSpPr>
        <p:spPr>
          <a:xfrm>
            <a:off x="415600" y="1889050"/>
            <a:ext cx="4518300" cy="4555200"/>
          </a:xfrm>
          <a:prstGeom prst="rect">
            <a:avLst/>
          </a:prstGeom>
        </p:spPr>
        <p:txBody>
          <a:bodyPr anchorCtr="0" anchor="t" bIns="121900" lIns="121900" spcFirstLastPara="1" rIns="121900" wrap="square" tIns="121900">
            <a:normAutofit fontScale="62500" lnSpcReduction="10000"/>
          </a:bodyPr>
          <a:lstStyle/>
          <a:p>
            <a:pPr indent="0" lvl="0" marL="0" rtl="0" algn="l">
              <a:spcBef>
                <a:spcPts val="0"/>
              </a:spcBef>
              <a:spcAft>
                <a:spcPts val="0"/>
              </a:spcAft>
              <a:buNone/>
            </a:pPr>
            <a:r>
              <a:rPr b="1" lang="en-GB" sz="3000">
                <a:solidFill>
                  <a:srgbClr val="7030A0"/>
                </a:solidFill>
              </a:rPr>
              <a:t>To protect yourself :</a:t>
            </a:r>
            <a:endParaRPr b="1" sz="3000">
              <a:solidFill>
                <a:srgbClr val="7030A0"/>
              </a:solidFill>
            </a:endParaRPr>
          </a:p>
          <a:p>
            <a:pPr indent="0" lvl="0" marL="0" rtl="0" algn="l">
              <a:spcBef>
                <a:spcPts val="0"/>
              </a:spcBef>
              <a:spcAft>
                <a:spcPts val="0"/>
              </a:spcAft>
              <a:buNone/>
            </a:pPr>
            <a:r>
              <a:t/>
            </a:r>
            <a:endParaRPr b="1" sz="1800">
              <a:solidFill>
                <a:srgbClr val="7030A0"/>
              </a:solidFill>
            </a:endParaRPr>
          </a:p>
          <a:p>
            <a:pPr indent="0" lvl="0" marL="0" rtl="0" algn="l">
              <a:spcBef>
                <a:spcPts val="0"/>
              </a:spcBef>
              <a:spcAft>
                <a:spcPts val="0"/>
              </a:spcAft>
              <a:buNone/>
            </a:pPr>
            <a:r>
              <a:rPr b="1" lang="en-GB" sz="2300"/>
              <a:t>Adhere to the ADI code of conduct. </a:t>
            </a:r>
            <a:endParaRPr b="1" sz="2300"/>
          </a:p>
          <a:p>
            <a:pPr indent="0" lvl="0" marL="0" rtl="0" algn="l">
              <a:spcBef>
                <a:spcPts val="0"/>
              </a:spcBef>
              <a:spcAft>
                <a:spcPts val="0"/>
              </a:spcAft>
              <a:buNone/>
            </a:pPr>
            <a:r>
              <a:t/>
            </a:r>
            <a:endParaRPr b="1" sz="2300"/>
          </a:p>
          <a:p>
            <a:pPr indent="0" lvl="0" marL="0" rtl="0" algn="l">
              <a:spcBef>
                <a:spcPts val="0"/>
              </a:spcBef>
              <a:spcAft>
                <a:spcPts val="0"/>
              </a:spcAft>
              <a:buNone/>
            </a:pPr>
            <a:r>
              <a:rPr b="1" lang="en-GB" sz="2300"/>
              <a:t>Records kept and in line with GDPR </a:t>
            </a:r>
            <a:endParaRPr b="1" sz="2300"/>
          </a:p>
          <a:p>
            <a:pPr indent="0" lvl="0" marL="0" rtl="0" algn="l">
              <a:spcBef>
                <a:spcPts val="0"/>
              </a:spcBef>
              <a:spcAft>
                <a:spcPts val="0"/>
              </a:spcAft>
              <a:buNone/>
            </a:pPr>
            <a:r>
              <a:t/>
            </a:r>
            <a:endParaRPr b="1" sz="2300"/>
          </a:p>
          <a:p>
            <a:pPr indent="0" lvl="0" marL="0" rtl="0" algn="l">
              <a:spcBef>
                <a:spcPts val="0"/>
              </a:spcBef>
              <a:spcAft>
                <a:spcPts val="0"/>
              </a:spcAft>
              <a:buNone/>
            </a:pPr>
            <a:r>
              <a:rPr b="1" lang="en-GB" sz="2300"/>
              <a:t>Stay up to date with changes </a:t>
            </a:r>
            <a:endParaRPr b="1" sz="2300"/>
          </a:p>
          <a:p>
            <a:pPr indent="0" lvl="0" marL="0" rtl="0" algn="l">
              <a:spcBef>
                <a:spcPts val="0"/>
              </a:spcBef>
              <a:spcAft>
                <a:spcPts val="0"/>
              </a:spcAft>
              <a:buNone/>
            </a:pPr>
            <a:r>
              <a:rPr b="1" lang="en-GB" sz="2300"/>
              <a:t>with safeguarding CPD </a:t>
            </a:r>
            <a:endParaRPr b="1" sz="2300"/>
          </a:p>
          <a:p>
            <a:pPr indent="0" lvl="0" marL="0" rtl="0" algn="l">
              <a:spcBef>
                <a:spcPts val="0"/>
              </a:spcBef>
              <a:spcAft>
                <a:spcPts val="0"/>
              </a:spcAft>
              <a:buNone/>
            </a:pPr>
            <a:r>
              <a:t/>
            </a:r>
            <a:endParaRPr b="1" sz="2300"/>
          </a:p>
          <a:p>
            <a:pPr indent="0" lvl="0" marL="0" rtl="0" algn="l">
              <a:spcBef>
                <a:spcPts val="0"/>
              </a:spcBef>
              <a:spcAft>
                <a:spcPts val="0"/>
              </a:spcAft>
              <a:buNone/>
            </a:pPr>
            <a:r>
              <a:rPr b="1" lang="en-GB" sz="2300"/>
              <a:t>Document incidents that </a:t>
            </a:r>
            <a:endParaRPr b="1" sz="2300"/>
          </a:p>
          <a:p>
            <a:pPr indent="0" lvl="0" marL="0" rtl="0" algn="l">
              <a:spcBef>
                <a:spcPts val="0"/>
              </a:spcBef>
              <a:spcAft>
                <a:spcPts val="0"/>
              </a:spcAft>
              <a:buNone/>
            </a:pPr>
            <a:r>
              <a:rPr b="1" lang="en-GB" sz="2300"/>
              <a:t>arise in the car</a:t>
            </a:r>
            <a:endParaRPr b="1" sz="2300"/>
          </a:p>
          <a:p>
            <a:pPr indent="0" lvl="0" marL="0" rtl="0" algn="l">
              <a:spcBef>
                <a:spcPts val="0"/>
              </a:spcBef>
              <a:spcAft>
                <a:spcPts val="0"/>
              </a:spcAft>
              <a:buNone/>
            </a:pPr>
            <a:r>
              <a:t/>
            </a:r>
            <a:endParaRPr b="1" sz="2300"/>
          </a:p>
          <a:p>
            <a:pPr indent="0" lvl="0" marL="0" rtl="0" algn="l">
              <a:spcBef>
                <a:spcPts val="0"/>
              </a:spcBef>
              <a:spcAft>
                <a:spcPts val="0"/>
              </a:spcAft>
              <a:buNone/>
            </a:pPr>
            <a:r>
              <a:rPr b="1" lang="en-GB" sz="2300"/>
              <a:t>Have a safe and open environment </a:t>
            </a:r>
            <a:endParaRPr b="1" sz="2300"/>
          </a:p>
          <a:p>
            <a:pPr indent="0" lvl="0" marL="0" rtl="0" algn="l">
              <a:spcBef>
                <a:spcPts val="0"/>
              </a:spcBef>
              <a:spcAft>
                <a:spcPts val="0"/>
              </a:spcAft>
              <a:buNone/>
            </a:pPr>
            <a:r>
              <a:t/>
            </a:r>
            <a:endParaRPr b="1" sz="2300"/>
          </a:p>
          <a:p>
            <a:pPr indent="0" lvl="0" marL="0" rtl="0" algn="l">
              <a:spcBef>
                <a:spcPts val="0"/>
              </a:spcBef>
              <a:spcAft>
                <a:spcPts val="0"/>
              </a:spcAft>
              <a:buNone/>
            </a:pPr>
            <a:r>
              <a:rPr b="1" lang="en-GB" sz="2300"/>
              <a:t>Maintain professional standards &amp; boundaries</a:t>
            </a:r>
            <a:endParaRPr b="1" sz="2300"/>
          </a:p>
          <a:p>
            <a:pPr indent="0" lvl="0" marL="0" rtl="0" algn="l">
              <a:spcBef>
                <a:spcPts val="0"/>
              </a:spcBef>
              <a:spcAft>
                <a:spcPts val="0"/>
              </a:spcAft>
              <a:buNone/>
            </a:pPr>
            <a:r>
              <a:t/>
            </a:r>
            <a:endParaRPr b="1" sz="1800">
              <a:solidFill>
                <a:srgbClr val="7030A0"/>
              </a:solidFill>
            </a:endParaRPr>
          </a:p>
          <a:p>
            <a:pPr indent="0" lvl="0" marL="0" rtl="0" algn="l">
              <a:spcBef>
                <a:spcPts val="0"/>
              </a:spcBef>
              <a:spcAft>
                <a:spcPts val="0"/>
              </a:spcAft>
              <a:buNone/>
            </a:pPr>
            <a:r>
              <a:t/>
            </a:r>
            <a:endParaRPr b="1" sz="1800">
              <a:solidFill>
                <a:srgbClr val="7030A0"/>
              </a:solidFill>
            </a:endParaRPr>
          </a:p>
          <a:p>
            <a:pPr indent="0" lvl="0" marL="0" rtl="0" algn="l">
              <a:spcBef>
                <a:spcPts val="0"/>
              </a:spcBef>
              <a:spcAft>
                <a:spcPts val="0"/>
              </a:spcAft>
              <a:buClr>
                <a:schemeClr val="dk1"/>
              </a:buClr>
              <a:buSzPct val="61111"/>
              <a:buFont typeface="Arial"/>
              <a:buNone/>
            </a:pPr>
            <a:r>
              <a:t/>
            </a:r>
            <a:endParaRPr b="1" sz="1800">
              <a:solidFill>
                <a:srgbClr val="7030A0"/>
              </a:solidFill>
            </a:endParaRPr>
          </a:p>
          <a:p>
            <a:pPr indent="0" lvl="0" marL="0" rtl="0" algn="l">
              <a:spcBef>
                <a:spcPts val="0"/>
              </a:spcBef>
              <a:spcAft>
                <a:spcPts val="1600"/>
              </a:spcAft>
              <a:buNone/>
            </a:pPr>
            <a:r>
              <a:t/>
            </a:r>
            <a:endParaRPr/>
          </a:p>
        </p:txBody>
      </p:sp>
      <p:sp>
        <p:nvSpPr>
          <p:cNvPr id="424" name="Google Shape;424;g34d56ce8c2b_0_170"/>
          <p:cNvSpPr txBox="1"/>
          <p:nvPr/>
        </p:nvSpPr>
        <p:spPr>
          <a:xfrm>
            <a:off x="6124575" y="1612825"/>
            <a:ext cx="4848300" cy="525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800">
                <a:solidFill>
                  <a:srgbClr val="7030A0"/>
                </a:solidFill>
              </a:rPr>
              <a:t>Keeping yourself safe :</a:t>
            </a:r>
            <a:endParaRPr b="1" sz="1800">
              <a:solidFill>
                <a:srgbClr val="7030A0"/>
              </a:solidFill>
            </a:endParaRPr>
          </a:p>
          <a:p>
            <a:pPr indent="0" lvl="0" marL="0" rtl="0" algn="l">
              <a:lnSpc>
                <a:spcPct val="115000"/>
              </a:lnSpc>
              <a:spcBef>
                <a:spcPts val="0"/>
              </a:spcBef>
              <a:spcAft>
                <a:spcPts val="0"/>
              </a:spcAft>
              <a:buNone/>
            </a:pPr>
            <a:r>
              <a:t/>
            </a:r>
            <a:endParaRPr b="1" sz="1800">
              <a:solidFill>
                <a:srgbClr val="7030A0"/>
              </a:solidFill>
            </a:endParaRPr>
          </a:p>
          <a:p>
            <a:pPr indent="0" lvl="0" marL="0" rtl="0" algn="l">
              <a:lnSpc>
                <a:spcPct val="115000"/>
              </a:lnSpc>
              <a:spcBef>
                <a:spcPts val="0"/>
              </a:spcBef>
              <a:spcAft>
                <a:spcPts val="0"/>
              </a:spcAft>
              <a:buNone/>
            </a:pPr>
            <a:r>
              <a:rPr b="1" lang="en-GB">
                <a:solidFill>
                  <a:srgbClr val="7030A0"/>
                </a:solidFill>
              </a:rPr>
              <a:t> So, what does not help us do that,  here are the DON’T”S </a:t>
            </a:r>
            <a:endParaRPr b="1">
              <a:solidFill>
                <a:srgbClr val="7030A0"/>
              </a:solidFill>
            </a:endParaRPr>
          </a:p>
          <a:p>
            <a:pPr indent="0" lvl="0" marL="0" rtl="0" algn="l">
              <a:lnSpc>
                <a:spcPct val="115000"/>
              </a:lnSpc>
              <a:spcBef>
                <a:spcPts val="0"/>
              </a:spcBef>
              <a:spcAft>
                <a:spcPts val="0"/>
              </a:spcAft>
              <a:buNone/>
            </a:pPr>
            <a:r>
              <a:rPr b="1" lang="en-GB">
                <a:solidFill>
                  <a:schemeClr val="dk2"/>
                </a:solidFill>
              </a:rPr>
              <a:t>Use  oppressive language</a:t>
            </a:r>
            <a:endParaRPr b="1">
              <a:solidFill>
                <a:schemeClr val="dk2"/>
              </a:solidFill>
            </a:endParaRPr>
          </a:p>
          <a:p>
            <a:pPr indent="0" lvl="0" marL="0" rtl="0" algn="l">
              <a:lnSpc>
                <a:spcPct val="115000"/>
              </a:lnSpc>
              <a:spcBef>
                <a:spcPts val="0"/>
              </a:spcBef>
              <a:spcAft>
                <a:spcPts val="0"/>
              </a:spcAft>
              <a:buNone/>
            </a:pPr>
            <a:r>
              <a:rPr b="1" lang="en-GB">
                <a:solidFill>
                  <a:srgbClr val="7030A0"/>
                </a:solidFill>
              </a:rPr>
              <a:t>Engage in horseplay / Use inappropriate touching</a:t>
            </a:r>
            <a:endParaRPr b="1">
              <a:solidFill>
                <a:srgbClr val="7030A0"/>
              </a:solidFill>
            </a:endParaRPr>
          </a:p>
          <a:p>
            <a:pPr indent="0" lvl="0" marL="0" rtl="0" algn="l">
              <a:lnSpc>
                <a:spcPct val="115000"/>
              </a:lnSpc>
              <a:spcBef>
                <a:spcPts val="0"/>
              </a:spcBef>
              <a:spcAft>
                <a:spcPts val="0"/>
              </a:spcAft>
              <a:buNone/>
            </a:pPr>
            <a:r>
              <a:rPr b="1" lang="en-GB">
                <a:solidFill>
                  <a:schemeClr val="dk2"/>
                </a:solidFill>
              </a:rPr>
              <a:t>Be alone away from others where applicable</a:t>
            </a:r>
            <a:endParaRPr b="1">
              <a:solidFill>
                <a:schemeClr val="dk2"/>
              </a:solidFill>
            </a:endParaRPr>
          </a:p>
          <a:p>
            <a:pPr indent="0" lvl="0" marL="0" rtl="0" algn="l">
              <a:lnSpc>
                <a:spcPct val="115000"/>
              </a:lnSpc>
              <a:spcBef>
                <a:spcPts val="0"/>
              </a:spcBef>
              <a:spcAft>
                <a:spcPts val="0"/>
              </a:spcAft>
              <a:buNone/>
            </a:pPr>
            <a:r>
              <a:rPr b="1" lang="en-GB">
                <a:solidFill>
                  <a:srgbClr val="7030A0"/>
                </a:solidFill>
              </a:rPr>
              <a:t>Encourage young people to use inappropriate language </a:t>
            </a:r>
            <a:endParaRPr b="1">
              <a:solidFill>
                <a:srgbClr val="7030A0"/>
              </a:solidFill>
            </a:endParaRPr>
          </a:p>
          <a:p>
            <a:pPr indent="0" lvl="0" marL="0" rtl="0" algn="l">
              <a:lnSpc>
                <a:spcPct val="115000"/>
              </a:lnSpc>
              <a:spcBef>
                <a:spcPts val="0"/>
              </a:spcBef>
              <a:spcAft>
                <a:spcPts val="0"/>
              </a:spcAft>
              <a:buNone/>
            </a:pPr>
            <a:r>
              <a:rPr b="1" lang="en-GB">
                <a:solidFill>
                  <a:schemeClr val="dk2"/>
                </a:solidFill>
              </a:rPr>
              <a:t>Provide personal care </a:t>
            </a:r>
            <a:endParaRPr b="1">
              <a:solidFill>
                <a:schemeClr val="dk2"/>
              </a:solidFill>
            </a:endParaRPr>
          </a:p>
          <a:p>
            <a:pPr indent="0" lvl="0" marL="0" rtl="0" algn="l">
              <a:lnSpc>
                <a:spcPct val="115000"/>
              </a:lnSpc>
              <a:spcBef>
                <a:spcPts val="0"/>
              </a:spcBef>
              <a:spcAft>
                <a:spcPts val="0"/>
              </a:spcAft>
              <a:buNone/>
            </a:pPr>
            <a:r>
              <a:rPr b="1" lang="en-GB">
                <a:solidFill>
                  <a:srgbClr val="7030A0"/>
                </a:solidFill>
              </a:rPr>
              <a:t>Engage in sexual activity with under 18’s or be in a relationship with a current pupil</a:t>
            </a:r>
            <a:endParaRPr b="1">
              <a:solidFill>
                <a:srgbClr val="7030A0"/>
              </a:solidFill>
            </a:endParaRPr>
          </a:p>
          <a:p>
            <a:pPr indent="0" lvl="0" marL="0" rtl="0" algn="l">
              <a:lnSpc>
                <a:spcPct val="115000"/>
              </a:lnSpc>
              <a:spcBef>
                <a:spcPts val="0"/>
              </a:spcBef>
              <a:spcAft>
                <a:spcPts val="0"/>
              </a:spcAft>
              <a:buNone/>
            </a:pPr>
            <a:r>
              <a:rPr b="1" lang="en-GB">
                <a:solidFill>
                  <a:schemeClr val="dk2"/>
                </a:solidFill>
              </a:rPr>
              <a:t>Behave in a manner which would lead any reasonable person to question their suitability to work with young people or vulnerable adults</a:t>
            </a:r>
            <a:r>
              <a:rPr b="1" lang="en-GB">
                <a:solidFill>
                  <a:srgbClr val="7030A0"/>
                </a:solidFill>
              </a:rPr>
              <a:t> </a:t>
            </a:r>
            <a:endParaRPr b="1">
              <a:solidFill>
                <a:srgbClr val="7030A0"/>
              </a:solidFill>
            </a:endParaRPr>
          </a:p>
          <a:p>
            <a:pPr indent="0" lvl="0" marL="0" rtl="0" algn="l">
              <a:lnSpc>
                <a:spcPct val="115000"/>
              </a:lnSpc>
              <a:spcBef>
                <a:spcPts val="0"/>
              </a:spcBef>
              <a:spcAft>
                <a:spcPts val="0"/>
              </a:spcAft>
              <a:buNone/>
            </a:pPr>
            <a:r>
              <a:rPr b="1" lang="en-GB">
                <a:solidFill>
                  <a:srgbClr val="7030A0"/>
                </a:solidFill>
              </a:rPr>
              <a:t>Store photos on a mobile or share photos on social media unless there is </a:t>
            </a:r>
            <a:endParaRPr b="1">
              <a:solidFill>
                <a:srgbClr val="7030A0"/>
              </a:solidFill>
            </a:endParaRPr>
          </a:p>
          <a:p>
            <a:pPr indent="0" lvl="0" marL="0" rtl="0" algn="l">
              <a:lnSpc>
                <a:spcPct val="115000"/>
              </a:lnSpc>
              <a:spcBef>
                <a:spcPts val="0"/>
              </a:spcBef>
              <a:spcAft>
                <a:spcPts val="0"/>
              </a:spcAft>
              <a:buNone/>
            </a:pPr>
            <a:r>
              <a:rPr b="1" lang="en-GB">
                <a:solidFill>
                  <a:srgbClr val="7030A0"/>
                </a:solidFill>
              </a:rPr>
              <a:t>written agreement with pupil or guardian  </a:t>
            </a:r>
            <a:endParaRPr b="1">
              <a:solidFill>
                <a:srgbClr val="7030A0"/>
              </a:solidFill>
            </a:endParaRPr>
          </a:p>
          <a:p>
            <a:pPr indent="0" lvl="0" marL="0" rtl="0" algn="l">
              <a:lnSpc>
                <a:spcPct val="115000"/>
              </a:lnSpc>
              <a:spcBef>
                <a:spcPts val="0"/>
              </a:spcBef>
              <a:spcAft>
                <a:spcPts val="0"/>
              </a:spcAft>
              <a:buNone/>
            </a:pPr>
            <a:r>
              <a:t/>
            </a:r>
            <a:endParaRPr b="1">
              <a:solidFill>
                <a:srgbClr val="7030A0"/>
              </a:solidFill>
            </a:endParaRPr>
          </a:p>
          <a:p>
            <a:pPr indent="0" lvl="0" marL="0" rtl="0" algn="l">
              <a:lnSpc>
                <a:spcPct val="115000"/>
              </a:lnSpc>
              <a:spcBef>
                <a:spcPts val="0"/>
              </a:spcBef>
              <a:spcAft>
                <a:spcPts val="0"/>
              </a:spcAft>
              <a:buNone/>
            </a:pPr>
            <a:r>
              <a:t/>
            </a:r>
            <a:endParaRPr b="1">
              <a:solidFill>
                <a:schemeClr val="dk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34d5c49dc4b_0_8"/>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Clr>
                <a:schemeClr val="dk1"/>
              </a:buClr>
              <a:buSzPct val="42307"/>
              <a:buFont typeface="Arial"/>
              <a:buNone/>
            </a:pPr>
            <a:r>
              <a:rPr b="1" lang="en-GB" sz="2600"/>
              <a:t>First Aid &amp; administration of Medication</a:t>
            </a:r>
            <a:r>
              <a:rPr b="1" lang="en-GB" sz="2400">
                <a:solidFill>
                  <a:srgbClr val="7030A0"/>
                </a:solidFill>
              </a:rPr>
              <a:t> </a:t>
            </a:r>
            <a:endParaRPr b="1" sz="2400">
              <a:solidFill>
                <a:srgbClr val="7030A0"/>
              </a:solidFill>
            </a:endParaRPr>
          </a:p>
          <a:p>
            <a:pPr indent="0" lvl="0" marL="0" rtl="0" algn="l">
              <a:spcBef>
                <a:spcPts val="0"/>
              </a:spcBef>
              <a:spcAft>
                <a:spcPts val="0"/>
              </a:spcAft>
              <a:buNone/>
            </a:pPr>
            <a:r>
              <a:t/>
            </a:r>
            <a:endParaRPr/>
          </a:p>
        </p:txBody>
      </p:sp>
      <p:sp>
        <p:nvSpPr>
          <p:cNvPr id="430" name="Google Shape;430;g34d5c49dc4b_0_8"/>
          <p:cNvSpPr txBox="1"/>
          <p:nvPr>
            <p:ph idx="1" type="body"/>
          </p:nvPr>
        </p:nvSpPr>
        <p:spPr>
          <a:xfrm>
            <a:off x="415600" y="1536625"/>
            <a:ext cx="9671400" cy="4555200"/>
          </a:xfrm>
          <a:prstGeom prst="rect">
            <a:avLst/>
          </a:prstGeom>
        </p:spPr>
        <p:txBody>
          <a:bodyPr anchorCtr="0" anchor="t" bIns="121900" lIns="121900" spcFirstLastPara="1" rIns="121900" wrap="square" tIns="121900">
            <a:normAutofit lnSpcReduction="20000"/>
          </a:bodyPr>
          <a:lstStyle/>
          <a:p>
            <a:pPr indent="0" lvl="0" marL="0" rtl="0" algn="l">
              <a:spcBef>
                <a:spcPts val="0"/>
              </a:spcBef>
              <a:spcAft>
                <a:spcPts val="0"/>
              </a:spcAft>
              <a:buNone/>
            </a:pPr>
            <a:r>
              <a:rPr b="1" lang="en-GB" sz="1400"/>
              <a:t> Health and safety legislation places duties on all to ensure appropriate health and safety policies and </a:t>
            </a:r>
            <a:endParaRPr b="1" sz="1400"/>
          </a:p>
          <a:p>
            <a:pPr indent="0" lvl="0" marL="0" rtl="0" algn="l">
              <a:spcBef>
                <a:spcPts val="0"/>
              </a:spcBef>
              <a:spcAft>
                <a:spcPts val="0"/>
              </a:spcAft>
              <a:buNone/>
            </a:pPr>
            <a:r>
              <a:rPr b="1" lang="en-GB" sz="1400"/>
              <a:t>equipment are in place and the appropriate person is appointed to take charge of first aid arrangements </a:t>
            </a:r>
            <a:endParaRPr b="1" sz="1400"/>
          </a:p>
          <a:p>
            <a:pPr indent="0" lvl="0" marL="0" rtl="0" algn="l">
              <a:spcBef>
                <a:spcPts val="0"/>
              </a:spcBef>
              <a:spcAft>
                <a:spcPts val="0"/>
              </a:spcAft>
              <a:buNone/>
            </a:pPr>
            <a:r>
              <a:t/>
            </a:r>
            <a:endParaRPr b="1" sz="1400"/>
          </a:p>
          <a:p>
            <a:pPr indent="0" lvl="0" marL="0" rtl="0" algn="l">
              <a:spcBef>
                <a:spcPts val="0"/>
              </a:spcBef>
              <a:spcAft>
                <a:spcPts val="0"/>
              </a:spcAft>
              <a:buNone/>
            </a:pPr>
            <a:r>
              <a:rPr b="1" lang="en-GB" sz="1400"/>
              <a:t>Some young people may need medication during some hours or events, in the event of this it would be better </a:t>
            </a:r>
            <a:endParaRPr b="1" sz="1400"/>
          </a:p>
          <a:p>
            <a:pPr indent="0" lvl="0" marL="0" rtl="0" algn="l">
              <a:spcBef>
                <a:spcPts val="0"/>
              </a:spcBef>
              <a:spcAft>
                <a:spcPts val="0"/>
              </a:spcAft>
              <a:buNone/>
            </a:pPr>
            <a:r>
              <a:rPr b="1" lang="en-GB" sz="1400"/>
              <a:t>if they could self administer the medication.</a:t>
            </a:r>
            <a:r>
              <a:rPr b="1" lang="en-GB" sz="1800"/>
              <a:t> </a:t>
            </a:r>
            <a:endParaRPr b="1" sz="1800"/>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None/>
            </a:pPr>
            <a:r>
              <a:rPr b="1" lang="en-GB" sz="1800"/>
              <a:t>Adults or professionals should </a:t>
            </a:r>
            <a:endParaRPr b="1" sz="1800"/>
          </a:p>
          <a:p>
            <a:pPr indent="0" lvl="0" marL="0" rtl="0" algn="l">
              <a:spcBef>
                <a:spcPts val="0"/>
              </a:spcBef>
              <a:spcAft>
                <a:spcPts val="0"/>
              </a:spcAft>
              <a:buClr>
                <a:schemeClr val="dk1"/>
              </a:buClr>
              <a:buSzPts val="1100"/>
              <a:buFont typeface="Arial"/>
              <a:buNone/>
            </a:pPr>
            <a:r>
              <a:t/>
            </a:r>
            <a:endParaRPr b="1" sz="1800"/>
          </a:p>
          <a:p>
            <a:pPr indent="0" lvl="0" marL="0" rtl="0" algn="l">
              <a:spcBef>
                <a:spcPts val="0"/>
              </a:spcBef>
              <a:spcAft>
                <a:spcPts val="0"/>
              </a:spcAft>
              <a:buNone/>
            </a:pPr>
            <a:r>
              <a:rPr b="1" lang="en-GB" sz="1400"/>
              <a:t>Adhere to policies for administering first aid or medication</a:t>
            </a:r>
            <a:r>
              <a:rPr b="1" lang="en-GB" sz="1800"/>
              <a:t> </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en-GB" sz="1400"/>
              <a:t>Have knowledge if the young people or vulnerable adults are on medication, </a:t>
            </a:r>
            <a:endParaRPr b="1" sz="1400"/>
          </a:p>
          <a:p>
            <a:pPr indent="0" lvl="0" marL="0" rtl="0" algn="l">
              <a:spcBef>
                <a:spcPts val="0"/>
              </a:spcBef>
              <a:spcAft>
                <a:spcPts val="0"/>
              </a:spcAft>
              <a:buNone/>
            </a:pPr>
            <a:r>
              <a:rPr b="1" lang="en-GB" sz="1400"/>
              <a:t>if required to give information to the emergency services if you are required to contact 999</a:t>
            </a:r>
            <a:endParaRPr b="1" sz="1400"/>
          </a:p>
          <a:p>
            <a:pPr indent="0" lvl="0" marL="0" rtl="0" algn="l">
              <a:spcBef>
                <a:spcPts val="0"/>
              </a:spcBef>
              <a:spcAft>
                <a:spcPts val="0"/>
              </a:spcAft>
              <a:buNone/>
            </a:pPr>
            <a:r>
              <a:t/>
            </a:r>
            <a:endParaRPr b="1" sz="1400"/>
          </a:p>
          <a:p>
            <a:pPr indent="0" lvl="0" marL="0" rtl="0" algn="l">
              <a:spcBef>
                <a:spcPts val="0"/>
              </a:spcBef>
              <a:spcAft>
                <a:spcPts val="0"/>
              </a:spcAft>
              <a:buClr>
                <a:schemeClr val="dk1"/>
              </a:buClr>
              <a:buSzPts val="1100"/>
              <a:buFont typeface="Arial"/>
              <a:buNone/>
            </a:pPr>
            <a:r>
              <a:rPr b="1" lang="en-GB" sz="1400"/>
              <a:t>Comply with the necessary reporting requirements , report and record any</a:t>
            </a:r>
            <a:endParaRPr b="1" sz="1400"/>
          </a:p>
          <a:p>
            <a:pPr indent="0" lvl="0" marL="0" rtl="0" algn="l">
              <a:spcBef>
                <a:spcPts val="0"/>
              </a:spcBef>
              <a:spcAft>
                <a:spcPts val="0"/>
              </a:spcAft>
              <a:buNone/>
            </a:pPr>
            <a:r>
              <a:rPr b="1" lang="en-GB" sz="1400"/>
              <a:t> administration of first aid or medication</a:t>
            </a:r>
            <a:endParaRPr b="1" sz="1400"/>
          </a:p>
          <a:p>
            <a:pPr indent="0" lvl="0" marL="0" rtl="0" algn="l">
              <a:spcBef>
                <a:spcPts val="0"/>
              </a:spcBef>
              <a:spcAft>
                <a:spcPts val="0"/>
              </a:spcAft>
              <a:buClr>
                <a:schemeClr val="dk1"/>
              </a:buClr>
              <a:buSzPts val="1100"/>
              <a:buFont typeface="Arial"/>
              <a:buNone/>
            </a:pPr>
            <a:r>
              <a:t/>
            </a:r>
            <a:endParaRPr b="1" sz="1400"/>
          </a:p>
          <a:p>
            <a:pPr indent="0" lvl="0" marL="0" rtl="0" algn="l">
              <a:spcBef>
                <a:spcPts val="0"/>
              </a:spcBef>
              <a:spcAft>
                <a:spcPts val="0"/>
              </a:spcAft>
              <a:buClr>
                <a:schemeClr val="dk1"/>
              </a:buClr>
              <a:buSzPts val="1100"/>
              <a:buFont typeface="Arial"/>
              <a:buNone/>
            </a:pPr>
            <a:r>
              <a:rPr b="1" lang="en-GB" sz="1400"/>
              <a:t>Always ensure that an appropriate risk assessment is undertaken prior to undertaking certain activities </a:t>
            </a:r>
            <a:endParaRPr b="1" sz="1400"/>
          </a:p>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34d5c49dc4b_0_22"/>
          <p:cNvSpPr txBox="1"/>
          <p:nvPr>
            <p:ph idx="1" type="body"/>
          </p:nvPr>
        </p:nvSpPr>
        <p:spPr>
          <a:xfrm>
            <a:off x="415650" y="603183"/>
            <a:ext cx="113607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Clr>
                <a:schemeClr val="dk1"/>
              </a:buClr>
              <a:buSzPts val="1100"/>
              <a:buFont typeface="Arial"/>
              <a:buNone/>
            </a:pPr>
            <a:r>
              <a:rPr b="1" lang="en-GB" sz="1800">
                <a:solidFill>
                  <a:srgbClr val="7030A0"/>
                </a:solidFill>
              </a:rPr>
              <a:t>Emergency contact details card in your car available to report it if you need to – with information on </a:t>
            </a:r>
            <a:endParaRPr b="1" sz="1800">
              <a:solidFill>
                <a:srgbClr val="7030A0"/>
              </a:solidFill>
            </a:endParaRPr>
          </a:p>
          <a:p>
            <a:pPr indent="0" lvl="0" marL="0" rtl="0" algn="l">
              <a:spcBef>
                <a:spcPts val="0"/>
              </a:spcBef>
              <a:spcAft>
                <a:spcPts val="0"/>
              </a:spcAft>
              <a:buClr>
                <a:schemeClr val="dk1"/>
              </a:buClr>
              <a:buSzPts val="1100"/>
              <a:buFont typeface="Arial"/>
              <a:buNone/>
            </a:pPr>
            <a:r>
              <a:rPr b="1" lang="en-GB" sz="1800">
                <a:solidFill>
                  <a:srgbClr val="7030A0"/>
                </a:solidFill>
              </a:rPr>
              <a:t>Like the one below </a:t>
            </a:r>
            <a:endParaRPr b="1" sz="1800">
              <a:solidFill>
                <a:srgbClr val="7030A0"/>
              </a:solidFill>
            </a:endParaRPr>
          </a:p>
          <a:p>
            <a:pPr indent="0" lvl="0" marL="0" rtl="0" algn="l">
              <a:spcBef>
                <a:spcPts val="0"/>
              </a:spcBef>
              <a:spcAft>
                <a:spcPts val="1600"/>
              </a:spcAft>
              <a:buNone/>
            </a:pPr>
            <a:r>
              <a:t/>
            </a:r>
            <a:endParaRPr/>
          </a:p>
        </p:txBody>
      </p:sp>
      <p:pic>
        <p:nvPicPr>
          <p:cNvPr id="436" name="Google Shape;436;g34d5c49dc4b_0_22"/>
          <p:cNvPicPr preferRelativeResize="0"/>
          <p:nvPr/>
        </p:nvPicPr>
        <p:blipFill>
          <a:blip r:embed="rId3">
            <a:alphaModFix/>
          </a:blip>
          <a:stretch>
            <a:fillRect/>
          </a:stretch>
        </p:blipFill>
        <p:spPr>
          <a:xfrm>
            <a:off x="2686050" y="1476375"/>
            <a:ext cx="6153150" cy="2933700"/>
          </a:xfrm>
          <a:prstGeom prst="rect">
            <a:avLst/>
          </a:prstGeom>
          <a:noFill/>
          <a:ln>
            <a:noFill/>
          </a:ln>
        </p:spPr>
      </p:pic>
      <p:sp>
        <p:nvSpPr>
          <p:cNvPr id="437" name="Google Shape;437;g34d5c49dc4b_0_22"/>
          <p:cNvSpPr txBox="1"/>
          <p:nvPr/>
        </p:nvSpPr>
        <p:spPr>
          <a:xfrm>
            <a:off x="2781300" y="1853275"/>
            <a:ext cx="5877000" cy="205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solidFill>
                  <a:schemeClr val="dk1"/>
                </a:solidFill>
              </a:rPr>
              <a:t>Emergency &amp; Reporting Contact Information card</a:t>
            </a:r>
            <a:endParaRPr sz="1800">
              <a:solidFill>
                <a:schemeClr val="dk1"/>
              </a:solidFill>
            </a:endParaRPr>
          </a:p>
          <a:p>
            <a:pPr indent="0" lvl="0" marL="0" rtl="0" algn="ctr">
              <a:lnSpc>
                <a:spcPct val="115000"/>
              </a:lnSpc>
              <a:spcBef>
                <a:spcPts val="0"/>
              </a:spcBef>
              <a:spcAft>
                <a:spcPts val="0"/>
              </a:spcAft>
              <a:buNone/>
            </a:pPr>
            <a:r>
              <a:rPr lang="en-GB" sz="1800">
                <a:solidFill>
                  <a:schemeClr val="dk1"/>
                </a:solidFill>
              </a:rPr>
              <a:t>•Dial 999 for Immediate Danger </a:t>
            </a:r>
            <a:endParaRPr sz="1800">
              <a:solidFill>
                <a:schemeClr val="dk1"/>
              </a:solidFill>
            </a:endParaRPr>
          </a:p>
          <a:p>
            <a:pPr indent="0" lvl="0" marL="0" rtl="0" algn="ctr">
              <a:lnSpc>
                <a:spcPct val="115000"/>
              </a:lnSpc>
              <a:spcBef>
                <a:spcPts val="0"/>
              </a:spcBef>
              <a:spcAft>
                <a:spcPts val="0"/>
              </a:spcAft>
              <a:buNone/>
            </a:pPr>
            <a:r>
              <a:rPr lang="en-GB" sz="1800">
                <a:solidFill>
                  <a:schemeClr val="dk1"/>
                </a:solidFill>
              </a:rPr>
              <a:t>•Use 101 for Non- Emergency Concerns  </a:t>
            </a:r>
            <a:endParaRPr sz="1800">
              <a:solidFill>
                <a:schemeClr val="dk1"/>
              </a:solidFill>
            </a:endParaRPr>
          </a:p>
          <a:p>
            <a:pPr indent="0" lvl="0" marL="0" rtl="0" algn="ctr">
              <a:lnSpc>
                <a:spcPct val="115000"/>
              </a:lnSpc>
              <a:spcBef>
                <a:spcPts val="0"/>
              </a:spcBef>
              <a:spcAft>
                <a:spcPts val="0"/>
              </a:spcAft>
              <a:buNone/>
            </a:pPr>
            <a:r>
              <a:rPr lang="en-GB" sz="1800">
                <a:solidFill>
                  <a:schemeClr val="dk1"/>
                </a:solidFill>
              </a:rPr>
              <a:t>•MASH- Number for your Area </a:t>
            </a:r>
            <a:endParaRPr sz="1800">
              <a:solidFill>
                <a:schemeClr val="dk1"/>
              </a:solidFill>
            </a:endParaRPr>
          </a:p>
          <a:p>
            <a:pPr indent="0" lvl="0" marL="0" rtl="0" algn="ctr">
              <a:lnSpc>
                <a:spcPct val="115000"/>
              </a:lnSpc>
              <a:spcBef>
                <a:spcPts val="0"/>
              </a:spcBef>
              <a:spcAft>
                <a:spcPts val="0"/>
              </a:spcAft>
              <a:buNone/>
            </a:pPr>
            <a:r>
              <a:rPr lang="en-GB" sz="1800">
                <a:solidFill>
                  <a:schemeClr val="dk1"/>
                </a:solidFill>
              </a:rPr>
              <a:t>•LADO- number for your area </a:t>
            </a:r>
            <a:endParaRPr sz="1800">
              <a:solidFill>
                <a:schemeClr val="dk1"/>
              </a:solidFill>
            </a:endParaRPr>
          </a:p>
          <a:p>
            <a:pPr indent="0" lvl="0" marL="0" rtl="0" algn="ctr">
              <a:lnSpc>
                <a:spcPct val="115000"/>
              </a:lnSpc>
              <a:spcBef>
                <a:spcPts val="0"/>
              </a:spcBef>
              <a:spcAft>
                <a:spcPts val="0"/>
              </a:spcAft>
              <a:buNone/>
            </a:pPr>
            <a:r>
              <a:rPr lang="en-GB" sz="1800">
                <a:solidFill>
                  <a:schemeClr val="dk1"/>
                </a:solidFill>
              </a:rPr>
              <a:t>•Visit </a:t>
            </a:r>
            <a:r>
              <a:rPr lang="en-GB" sz="1800" u="sng">
                <a:solidFill>
                  <a:schemeClr val="hlink"/>
                </a:solidFill>
                <a:hlinkClick r:id="rId4"/>
              </a:rPr>
              <a:t>www.gov.uk</a:t>
            </a:r>
            <a:r>
              <a:rPr lang="en-GB" sz="1800">
                <a:solidFill>
                  <a:schemeClr val="dk1"/>
                </a:solidFill>
              </a:rPr>
              <a:t> for detailed information </a:t>
            </a:r>
            <a:endParaRPr sz="1800">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g370893b1cf9_0_166" title="Brown Abstract Aesthetic Blank A4 Document Landscape.png"/>
          <p:cNvPicPr preferRelativeResize="0"/>
          <p:nvPr/>
        </p:nvPicPr>
        <p:blipFill>
          <a:blip r:embed="rId3">
            <a:alphaModFix/>
          </a:blip>
          <a:stretch>
            <a:fillRect/>
          </a:stretch>
        </p:blipFill>
        <p:spPr>
          <a:xfrm>
            <a:off x="949133" y="203200"/>
            <a:ext cx="10586000" cy="645160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37dcc2a03c0_0_20"/>
          <p:cNvSpPr txBox="1"/>
          <p:nvPr>
            <p:ph type="title"/>
          </p:nvPr>
        </p:nvSpPr>
        <p:spPr>
          <a:xfrm>
            <a:off x="365425" y="593367"/>
            <a:ext cx="11360700" cy="7635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GB"/>
              <a:t>Assignments </a:t>
            </a:r>
            <a:endParaRPr/>
          </a:p>
        </p:txBody>
      </p:sp>
      <p:sp>
        <p:nvSpPr>
          <p:cNvPr id="448" name="Google Shape;448;g37dcc2a03c0_0_20"/>
          <p:cNvSpPr txBox="1"/>
          <p:nvPr>
            <p:ph idx="1" type="body"/>
          </p:nvPr>
        </p:nvSpPr>
        <p:spPr>
          <a:xfrm>
            <a:off x="493350" y="1526908"/>
            <a:ext cx="113607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GB" sz="1800">
                <a:solidFill>
                  <a:schemeClr val="dk1"/>
                </a:solidFill>
              </a:rPr>
              <a:t>You must successfully pass the written assessment to achieve the qualification</a:t>
            </a:r>
            <a:endParaRPr sz="1800">
              <a:solidFill>
                <a:schemeClr val="dk1"/>
              </a:solidFill>
            </a:endParaRPr>
          </a:p>
          <a:p>
            <a:pPr indent="0" lvl="0" marL="0" rtl="0" algn="l">
              <a:spcBef>
                <a:spcPts val="1600"/>
              </a:spcBef>
              <a:spcAft>
                <a:spcPts val="0"/>
              </a:spcAft>
              <a:buNone/>
            </a:pPr>
            <a:r>
              <a:rPr lang="en-GB" sz="1800">
                <a:solidFill>
                  <a:schemeClr val="dk1"/>
                </a:solidFill>
              </a:rPr>
              <a:t>I will complete a assessment paper from your answers containing 8 open and multiple choice questions needing to achieve a minimum of 15 out of 22 to pass , in a conversation with you all individually. </a:t>
            </a:r>
            <a:endParaRPr sz="1800">
              <a:solidFill>
                <a:schemeClr val="dk1"/>
              </a:solidFill>
            </a:endParaRPr>
          </a:p>
          <a:p>
            <a:pPr indent="0" lvl="0" marL="0" rtl="0" algn="l">
              <a:spcBef>
                <a:spcPts val="0"/>
              </a:spcBef>
              <a:spcAft>
                <a:spcPts val="0"/>
              </a:spcAft>
              <a:buNone/>
            </a:pPr>
            <a:r>
              <a:rPr lang="en-GB" sz="1800">
                <a:solidFill>
                  <a:schemeClr val="dk1"/>
                </a:solidFill>
              </a:rPr>
              <a:t>At end the session i will put people in the waiting room and conduct the assessment </a:t>
            </a:r>
            <a:endParaRPr sz="1800">
              <a:solidFill>
                <a:schemeClr val="dk1"/>
              </a:solidFill>
            </a:endParaRPr>
          </a:p>
          <a:p>
            <a:pPr indent="0" lvl="0" marL="0" rtl="0" algn="l">
              <a:spcBef>
                <a:spcPts val="1600"/>
              </a:spcBef>
              <a:spcAft>
                <a:spcPts val="1600"/>
              </a:spcAft>
              <a:buNone/>
            </a:pPr>
            <a:r>
              <a:rPr lang="en-GB" sz="1800">
                <a:solidFill>
                  <a:schemeClr val="dk1"/>
                </a:solidFill>
              </a:rPr>
              <a:t>You will not be allowed to have any notes, and for the purpose of the assessment i will need to record the assessment. </a:t>
            </a:r>
            <a:r>
              <a:rPr lang="en-GB" sz="1800">
                <a:solidFill>
                  <a:schemeClr val="dk1"/>
                </a:solidFill>
              </a:rPr>
              <a:t>( This is the way I'm assessed in the safeguarding process)</a:t>
            </a:r>
            <a:endParaRPr sz="1800">
              <a:solidFill>
                <a:schemeClr val="dk1"/>
              </a:solidFill>
            </a:endParaRPr>
          </a:p>
        </p:txBody>
      </p:sp>
      <p:pic>
        <p:nvPicPr>
          <p:cNvPr id="449" name="Google Shape;449;g37dcc2a03c0_0_20" title="Image 11-09-2025 at 08.01.jpg"/>
          <p:cNvPicPr preferRelativeResize="0"/>
          <p:nvPr/>
        </p:nvPicPr>
        <p:blipFill>
          <a:blip r:embed="rId3">
            <a:alphaModFix/>
          </a:blip>
          <a:stretch>
            <a:fillRect/>
          </a:stretch>
        </p:blipFill>
        <p:spPr>
          <a:xfrm>
            <a:off x="1600550" y="4176975"/>
            <a:ext cx="1590074" cy="2234199"/>
          </a:xfrm>
          <a:prstGeom prst="rect">
            <a:avLst/>
          </a:prstGeom>
          <a:noFill/>
          <a:ln>
            <a:noFill/>
          </a:ln>
        </p:spPr>
      </p:pic>
      <p:pic>
        <p:nvPicPr>
          <p:cNvPr id="450" name="Google Shape;450;g37dcc2a03c0_0_20" title="Image 11-09-2025 at 08.01 (1).jpg"/>
          <p:cNvPicPr preferRelativeResize="0"/>
          <p:nvPr/>
        </p:nvPicPr>
        <p:blipFill>
          <a:blip r:embed="rId4">
            <a:alphaModFix/>
          </a:blip>
          <a:stretch>
            <a:fillRect/>
          </a:stretch>
        </p:blipFill>
        <p:spPr>
          <a:xfrm>
            <a:off x="3390150" y="4176975"/>
            <a:ext cx="1566140" cy="22342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35014291c68_0_0"/>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p>
            <a:pPr indent="0" lvl="0" marL="0" rtl="0" algn="ctr">
              <a:lnSpc>
                <a:spcPct val="115000"/>
              </a:lnSpc>
              <a:spcBef>
                <a:spcPts val="0"/>
              </a:spcBef>
              <a:spcAft>
                <a:spcPts val="0"/>
              </a:spcAft>
              <a:buClr>
                <a:schemeClr val="dk1"/>
              </a:buClr>
              <a:buSzPts val="1100"/>
              <a:buFont typeface="Arial"/>
              <a:buNone/>
            </a:pPr>
            <a:r>
              <a:rPr b="1" lang="en-GB" sz="2400"/>
              <a:t>We recommend you read all the blogs, regarding to safeguarding</a:t>
            </a:r>
            <a:r>
              <a:rPr lang="en-GB" sz="2400">
                <a:solidFill>
                  <a:schemeClr val="dk2"/>
                </a:solidFill>
              </a:rPr>
              <a:t>.</a:t>
            </a:r>
            <a:endParaRPr/>
          </a:p>
        </p:txBody>
      </p:sp>
      <p:sp>
        <p:nvSpPr>
          <p:cNvPr id="456" name="Google Shape;456;g35014291c68_0_0"/>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GB"/>
              <a:t>Grooming </a:t>
            </a:r>
            <a:endParaRPr/>
          </a:p>
          <a:p>
            <a:pPr indent="0" lvl="0" marL="0" rtl="0" algn="ctr">
              <a:spcBef>
                <a:spcPts val="1600"/>
              </a:spcBef>
              <a:spcAft>
                <a:spcPts val="0"/>
              </a:spcAft>
              <a:buNone/>
            </a:pPr>
            <a:r>
              <a:rPr lang="en-GB"/>
              <a:t>Stalking &amp; safeguarding</a:t>
            </a:r>
            <a:endParaRPr/>
          </a:p>
          <a:p>
            <a:pPr indent="0" lvl="0" marL="0" rtl="0" algn="ctr">
              <a:spcBef>
                <a:spcPts val="1600"/>
              </a:spcBef>
              <a:spcAft>
                <a:spcPts val="0"/>
              </a:spcAft>
              <a:buNone/>
            </a:pPr>
            <a:r>
              <a:rPr lang="en-GB"/>
              <a:t>A bystander </a:t>
            </a:r>
            <a:endParaRPr/>
          </a:p>
          <a:p>
            <a:pPr indent="0" lvl="0" marL="0" rtl="0" algn="ctr">
              <a:spcBef>
                <a:spcPts val="1600"/>
              </a:spcBef>
              <a:spcAft>
                <a:spcPts val="0"/>
              </a:spcAft>
              <a:buNone/>
            </a:pPr>
            <a:r>
              <a:rPr lang="en-GB"/>
              <a:t>Lone Working </a:t>
            </a:r>
            <a:endParaRPr/>
          </a:p>
          <a:p>
            <a:pPr indent="0" lvl="0" marL="0" rtl="0" algn="ctr">
              <a:spcBef>
                <a:spcPts val="1600"/>
              </a:spcBef>
              <a:spcAft>
                <a:spcPts val="0"/>
              </a:spcAft>
              <a:buNone/>
            </a:pPr>
            <a:r>
              <a:rPr lang="en-GB"/>
              <a:t>Safeguarding concerns 1 </a:t>
            </a:r>
            <a:endParaRPr/>
          </a:p>
          <a:p>
            <a:pPr indent="0" lvl="0" marL="0" rtl="0" algn="ctr">
              <a:spcBef>
                <a:spcPts val="1600"/>
              </a:spcBef>
              <a:spcAft>
                <a:spcPts val="0"/>
              </a:spcAft>
              <a:buNone/>
            </a:pPr>
            <a:r>
              <a:rPr lang="en-GB"/>
              <a:t>Safeguarding concerns 2 </a:t>
            </a:r>
            <a:endParaRPr/>
          </a:p>
          <a:p>
            <a:pPr indent="0" lvl="0" marL="0" rtl="0" algn="ctr">
              <a:spcBef>
                <a:spcPts val="1600"/>
              </a:spcBef>
              <a:spcAft>
                <a:spcPts val="1600"/>
              </a:spcAft>
              <a:buNone/>
            </a:pPr>
            <a:r>
              <a:rPr lang="en-GB"/>
              <a:t>The Interconnection between safeguarding, grooming, stalking and lone working.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370893b1cf9_0_81"/>
          <p:cNvSpPr txBox="1"/>
          <p:nvPr>
            <p:ph type="title"/>
          </p:nvPr>
        </p:nvSpPr>
        <p:spPr>
          <a:xfrm>
            <a:off x="554133" y="791156"/>
            <a:ext cx="15147600" cy="10179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GB"/>
              <a:t>  </a:t>
            </a:r>
            <a:endParaRPr/>
          </a:p>
        </p:txBody>
      </p:sp>
      <p:sp>
        <p:nvSpPr>
          <p:cNvPr id="462" name="Google Shape;462;g370893b1cf9_0_81"/>
          <p:cNvSpPr txBox="1"/>
          <p:nvPr>
            <p:ph idx="1" type="body"/>
          </p:nvPr>
        </p:nvSpPr>
        <p:spPr>
          <a:xfrm>
            <a:off x="415600" y="1554100"/>
            <a:ext cx="46791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GB"/>
              <a:t>  </a:t>
            </a:r>
            <a:endParaRPr/>
          </a:p>
        </p:txBody>
      </p:sp>
      <p:pic>
        <p:nvPicPr>
          <p:cNvPr id="463" name="Google Shape;463;g370893b1cf9_0_81" title="Untitled design (36).png"/>
          <p:cNvPicPr preferRelativeResize="0"/>
          <p:nvPr/>
        </p:nvPicPr>
        <p:blipFill>
          <a:blip r:embed="rId3">
            <a:alphaModFix/>
          </a:blip>
          <a:stretch>
            <a:fillRect/>
          </a:stretch>
        </p:blipFill>
        <p:spPr>
          <a:xfrm>
            <a:off x="2005569" y="0"/>
            <a:ext cx="8180865" cy="6858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37dcc2a03c0_0_15"/>
          <p:cNvSpPr txBox="1"/>
          <p:nvPr>
            <p:ph type="title"/>
          </p:nvPr>
        </p:nvSpPr>
        <p:spPr>
          <a:xfrm>
            <a:off x="365425" y="593367"/>
            <a:ext cx="11360700" cy="7635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GB"/>
              <a:t>Assignments </a:t>
            </a:r>
            <a:endParaRPr/>
          </a:p>
        </p:txBody>
      </p:sp>
      <p:sp>
        <p:nvSpPr>
          <p:cNvPr id="155" name="Google Shape;155;g37dcc2a03c0_0_15"/>
          <p:cNvSpPr txBox="1"/>
          <p:nvPr>
            <p:ph idx="1" type="body"/>
          </p:nvPr>
        </p:nvSpPr>
        <p:spPr>
          <a:xfrm>
            <a:off x="473925" y="1517183"/>
            <a:ext cx="113607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GB" sz="1800">
                <a:solidFill>
                  <a:schemeClr val="dk1"/>
                </a:solidFill>
              </a:rPr>
              <a:t>You must successfully pass the written assessment to achieve the qualification</a:t>
            </a:r>
            <a:endParaRPr sz="1800">
              <a:solidFill>
                <a:schemeClr val="dk1"/>
              </a:solidFill>
            </a:endParaRPr>
          </a:p>
          <a:p>
            <a:pPr indent="0" lvl="0" marL="0" rtl="0" algn="l">
              <a:spcBef>
                <a:spcPts val="1600"/>
              </a:spcBef>
              <a:spcAft>
                <a:spcPts val="0"/>
              </a:spcAft>
              <a:buNone/>
            </a:pPr>
            <a:r>
              <a:t/>
            </a:r>
            <a:endParaRPr sz="1800">
              <a:solidFill>
                <a:schemeClr val="dk1"/>
              </a:solidFill>
            </a:endParaRPr>
          </a:p>
          <a:p>
            <a:pPr indent="0" lvl="0" marL="0" rtl="0" algn="l">
              <a:spcBef>
                <a:spcPts val="1600"/>
              </a:spcBef>
              <a:spcAft>
                <a:spcPts val="0"/>
              </a:spcAft>
              <a:buNone/>
            </a:pPr>
            <a:r>
              <a:rPr lang="en-GB" sz="1800">
                <a:solidFill>
                  <a:schemeClr val="dk1"/>
                </a:solidFill>
              </a:rPr>
              <a:t>I will complete a assessment paper from your answers containing 8 open and multiple choice questions needing to achieve a minimum of 15 out of 22 to pass , in a conversation with you all individually. </a:t>
            </a:r>
            <a:endParaRPr sz="1800">
              <a:solidFill>
                <a:schemeClr val="dk1"/>
              </a:solidFill>
            </a:endParaRPr>
          </a:p>
          <a:p>
            <a:pPr indent="0" lvl="0" marL="0" rtl="0" algn="l">
              <a:spcBef>
                <a:spcPts val="0"/>
              </a:spcBef>
              <a:spcAft>
                <a:spcPts val="0"/>
              </a:spcAft>
              <a:buNone/>
            </a:pPr>
            <a:r>
              <a:rPr lang="en-GB" sz="1800">
                <a:solidFill>
                  <a:schemeClr val="dk1"/>
                </a:solidFill>
              </a:rPr>
              <a:t>At end the session i will put people in the waiting room and conduct the assessment </a:t>
            </a:r>
            <a:endParaRPr sz="1800">
              <a:solidFill>
                <a:schemeClr val="dk1"/>
              </a:solidFill>
            </a:endParaRPr>
          </a:p>
          <a:p>
            <a:pPr indent="0" lvl="0" marL="0" rtl="0" algn="l">
              <a:spcBef>
                <a:spcPts val="1600"/>
              </a:spcBef>
              <a:spcAft>
                <a:spcPts val="0"/>
              </a:spcAft>
              <a:buNone/>
            </a:pPr>
            <a:r>
              <a:t/>
            </a:r>
            <a:endParaRPr sz="1800">
              <a:solidFill>
                <a:schemeClr val="dk1"/>
              </a:solidFill>
            </a:endParaRPr>
          </a:p>
          <a:p>
            <a:pPr indent="0" lvl="0" marL="0" rtl="0" algn="l">
              <a:spcBef>
                <a:spcPts val="1600"/>
              </a:spcBef>
              <a:spcAft>
                <a:spcPts val="1600"/>
              </a:spcAft>
              <a:buClr>
                <a:schemeClr val="dk1"/>
              </a:buClr>
              <a:buSzPts val="1100"/>
              <a:buFont typeface="Arial"/>
              <a:buNone/>
            </a:pPr>
            <a:r>
              <a:rPr lang="en-GB" sz="1800">
                <a:solidFill>
                  <a:schemeClr val="dk1"/>
                </a:solidFill>
              </a:rPr>
              <a:t>You will not be allowed to have any notes, and for the purpose of the assessment I will need to record the assessment. ( This is the way I'm assessed in the safeguarding process)</a:t>
            </a:r>
            <a:endParaRPr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4d186d4e4d_0_207"/>
          <p:cNvSpPr txBox="1"/>
          <p:nvPr>
            <p:ph type="title"/>
          </p:nvPr>
        </p:nvSpPr>
        <p:spPr>
          <a:xfrm>
            <a:off x="1415475" y="2269142"/>
            <a:ext cx="11360700" cy="763500"/>
          </a:xfrm>
          <a:prstGeom prst="rect">
            <a:avLst/>
          </a:prstGeom>
        </p:spPr>
        <p:txBody>
          <a:bodyPr anchorCtr="0" anchor="t" bIns="121900" lIns="121900" spcFirstLastPara="1" rIns="121900" wrap="square" tIns="121900">
            <a:normAutofit fontScale="90000"/>
          </a:bodyPr>
          <a:lstStyle/>
          <a:p>
            <a:pPr indent="0" lvl="0" marL="0" rtl="0" algn="l">
              <a:lnSpc>
                <a:spcPct val="115000"/>
              </a:lnSpc>
              <a:spcBef>
                <a:spcPts val="0"/>
              </a:spcBef>
              <a:spcAft>
                <a:spcPts val="0"/>
              </a:spcAft>
              <a:buClr>
                <a:schemeClr val="dk1"/>
              </a:buClr>
              <a:buSzPct val="27500"/>
              <a:buFont typeface="Arial"/>
              <a:buNone/>
            </a:pPr>
            <a:r>
              <a:rPr lang="en-GB" sz="4000">
                <a:solidFill>
                  <a:srgbClr val="7030A0"/>
                </a:solidFill>
              </a:rPr>
              <a:t>What is the Meaning of safeguarding?</a:t>
            </a:r>
            <a:r>
              <a:rPr lang="en-GB" sz="2600">
                <a:solidFill>
                  <a:srgbClr val="7030A0"/>
                </a:solidFill>
              </a:rPr>
              <a:t> </a:t>
            </a:r>
            <a:endParaRPr sz="2600">
              <a:solidFill>
                <a:srgbClr val="7030A0"/>
              </a:solidFill>
            </a:endParaRPr>
          </a:p>
          <a:p>
            <a:pPr indent="0" lvl="0" marL="0" rtl="0" algn="l">
              <a:spcBef>
                <a:spcPts val="0"/>
              </a:spcBef>
              <a:spcAft>
                <a:spcPts val="0"/>
              </a:spcAft>
              <a:buNone/>
            </a:pPr>
            <a:r>
              <a:t/>
            </a:r>
            <a:endParaRPr/>
          </a:p>
        </p:txBody>
      </p:sp>
      <p:sp>
        <p:nvSpPr>
          <p:cNvPr id="161" name="Google Shape;161;g34d186d4e4d_0_207"/>
          <p:cNvSpPr txBox="1"/>
          <p:nvPr/>
        </p:nvSpPr>
        <p:spPr>
          <a:xfrm>
            <a:off x="304800" y="3295625"/>
            <a:ext cx="6096000" cy="37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2400">
              <a:solidFill>
                <a:srgbClr val="7030A0"/>
              </a:solidFill>
            </a:endParaRPr>
          </a:p>
          <a:p>
            <a:pPr indent="0" lvl="0" marL="0" rtl="0" algn="l">
              <a:spcBef>
                <a:spcPts val="0"/>
              </a:spcBef>
              <a:spcAft>
                <a:spcPts val="0"/>
              </a:spcAft>
              <a:buNone/>
            </a:pPr>
            <a:r>
              <a:t/>
            </a:r>
            <a:endParaRPr sz="2400">
              <a:solidFill>
                <a:schemeClr val="dk2"/>
              </a:solidFill>
            </a:endParaRPr>
          </a:p>
        </p:txBody>
      </p:sp>
      <p:sp>
        <p:nvSpPr>
          <p:cNvPr id="162" name="Google Shape;162;g34d186d4e4d_0_207"/>
          <p:cNvSpPr txBox="1"/>
          <p:nvPr/>
        </p:nvSpPr>
        <p:spPr>
          <a:xfrm>
            <a:off x="348925" y="3867150"/>
            <a:ext cx="11728800" cy="44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800">
              <a:solidFill>
                <a:srgbClr val="7030A0"/>
              </a:solidFill>
            </a:endParaRPr>
          </a:p>
          <a:p>
            <a:pPr indent="0" lvl="0" marL="0" rtl="0" algn="l">
              <a:spcBef>
                <a:spcPts val="0"/>
              </a:spcBef>
              <a:spcAft>
                <a:spcPts val="0"/>
              </a:spcAft>
              <a:buNone/>
            </a:pPr>
            <a:r>
              <a:t/>
            </a:r>
            <a:endParaRPr sz="2400">
              <a:solidFill>
                <a:schemeClr val="dk2"/>
              </a:solidFill>
            </a:endParaRPr>
          </a:p>
        </p:txBody>
      </p:sp>
      <p:sp>
        <p:nvSpPr>
          <p:cNvPr id="163" name="Google Shape;163;g34d186d4e4d_0_207"/>
          <p:cNvSpPr txBox="1"/>
          <p:nvPr/>
        </p:nvSpPr>
        <p:spPr>
          <a:xfrm>
            <a:off x="304800" y="5605775"/>
            <a:ext cx="10992000" cy="63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800">
              <a:solidFill>
                <a:srgbClr val="7030A0"/>
              </a:solidFill>
            </a:endParaRPr>
          </a:p>
          <a:p>
            <a:pPr indent="0" lvl="0" marL="0" rtl="0" algn="l">
              <a:spcBef>
                <a:spcPts val="0"/>
              </a:spcBef>
              <a:spcAft>
                <a:spcPts val="0"/>
              </a:spcAft>
              <a:buNone/>
            </a:pPr>
            <a:r>
              <a:t/>
            </a:r>
            <a:endParaRPr sz="24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370893b1cf9_0_27"/>
          <p:cNvSpPr txBox="1"/>
          <p:nvPr>
            <p:ph idx="1" type="body"/>
          </p:nvPr>
        </p:nvSpPr>
        <p:spPr>
          <a:xfrm>
            <a:off x="566100" y="2459808"/>
            <a:ext cx="113607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Clr>
                <a:schemeClr val="dk1"/>
              </a:buClr>
              <a:buSzPts val="1100"/>
              <a:buFont typeface="Arial"/>
              <a:buNone/>
            </a:pPr>
            <a:r>
              <a:rPr lang="en-GB">
                <a:solidFill>
                  <a:schemeClr val="dk1"/>
                </a:solidFill>
                <a:highlight>
                  <a:schemeClr val="lt1"/>
                </a:highlight>
              </a:rPr>
              <a:t>Safeguarding means </a:t>
            </a:r>
            <a:r>
              <a:rPr lang="en-GB">
                <a:solidFill>
                  <a:schemeClr val="dk1"/>
                </a:solidFill>
              </a:rPr>
              <a:t>protecting a Person’s health, wellbeing and human rights; enabling them to live free from harm, abuse and neglect</a:t>
            </a:r>
            <a:r>
              <a:rPr lang="en-GB">
                <a:solidFill>
                  <a:schemeClr val="dk1"/>
                </a:solidFill>
                <a:highlight>
                  <a:schemeClr val="lt1"/>
                </a:highlight>
              </a:rPr>
              <a:t>. It is an integral part of providing high-quality health care. Safeguarding children, young people and adults is a collective responsibility.</a:t>
            </a:r>
            <a:endParaRPr/>
          </a:p>
        </p:txBody>
      </p:sp>
      <p:pic>
        <p:nvPicPr>
          <p:cNvPr id="169" name="Google Shape;169;g370893b1cf9_0_27"/>
          <p:cNvPicPr preferRelativeResize="0"/>
          <p:nvPr/>
        </p:nvPicPr>
        <p:blipFill>
          <a:blip r:embed="rId3">
            <a:alphaModFix/>
          </a:blip>
          <a:stretch>
            <a:fillRect/>
          </a:stretch>
        </p:blipFill>
        <p:spPr>
          <a:xfrm>
            <a:off x="657525" y="404975"/>
            <a:ext cx="1390650" cy="1390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70893b1cf9_0_32"/>
          <p:cNvSpPr txBox="1"/>
          <p:nvPr>
            <p:ph type="title"/>
          </p:nvPr>
        </p:nvSpPr>
        <p:spPr>
          <a:xfrm>
            <a:off x="2272000" y="2359442"/>
            <a:ext cx="11360700" cy="763500"/>
          </a:xfrm>
          <a:prstGeom prst="rect">
            <a:avLst/>
          </a:prstGeom>
        </p:spPr>
        <p:txBody>
          <a:bodyPr anchorCtr="0" anchor="t" bIns="121900" lIns="121900" spcFirstLastPara="1" rIns="121900" wrap="square" tIns="121900">
            <a:noAutofit/>
          </a:bodyPr>
          <a:lstStyle/>
          <a:p>
            <a:pPr indent="0" lvl="0" marL="0" rtl="0" algn="l">
              <a:lnSpc>
                <a:spcPct val="115000"/>
              </a:lnSpc>
              <a:spcBef>
                <a:spcPts val="0"/>
              </a:spcBef>
              <a:spcAft>
                <a:spcPts val="0"/>
              </a:spcAft>
              <a:buClr>
                <a:schemeClr val="dk1"/>
              </a:buClr>
              <a:buSzPts val="1100"/>
              <a:buFont typeface="Arial"/>
              <a:buNone/>
            </a:pPr>
            <a:r>
              <a:rPr lang="en-GB" sz="3600">
                <a:solidFill>
                  <a:srgbClr val="7030A0"/>
                </a:solidFill>
              </a:rPr>
              <a:t>What is the definition of a child?</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370893b1cf9_0_0"/>
          <p:cNvSpPr txBox="1"/>
          <p:nvPr/>
        </p:nvSpPr>
        <p:spPr>
          <a:xfrm>
            <a:off x="1753750" y="1830125"/>
            <a:ext cx="11728800" cy="44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2400">
                <a:solidFill>
                  <a:schemeClr val="dk1"/>
                </a:solidFill>
              </a:rPr>
              <a:t>Anyone who has not reached their 18</a:t>
            </a:r>
            <a:r>
              <a:rPr baseline="30000" lang="en-GB" sz="2400">
                <a:solidFill>
                  <a:schemeClr val="dk1"/>
                </a:solidFill>
              </a:rPr>
              <a:t>th</a:t>
            </a:r>
            <a:r>
              <a:rPr lang="en-GB" sz="2400">
                <a:solidFill>
                  <a:schemeClr val="dk1"/>
                </a:solidFill>
              </a:rPr>
              <a:t> birthday. </a:t>
            </a:r>
            <a:endParaRPr sz="2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400">
                <a:solidFill>
                  <a:schemeClr val="dk1"/>
                </a:solidFill>
              </a:rPr>
              <a:t>“Children “ therefore , means Children and young people </a:t>
            </a:r>
            <a:r>
              <a:rPr b="1" lang="en-GB" sz="1800">
                <a:solidFill>
                  <a:srgbClr val="7030A0"/>
                </a:solidFill>
              </a:rPr>
              <a:t>“ </a:t>
            </a:r>
            <a:endParaRPr b="1" sz="1800">
              <a:solidFill>
                <a:srgbClr val="7030A0"/>
              </a:solidFill>
            </a:endParaRPr>
          </a:p>
          <a:p>
            <a:pPr indent="0" lvl="0" marL="0" rtl="0" algn="l">
              <a:spcBef>
                <a:spcPts val="0"/>
              </a:spcBef>
              <a:spcAft>
                <a:spcPts val="0"/>
              </a:spcAft>
              <a:buNone/>
            </a:pPr>
            <a:r>
              <a:t/>
            </a:r>
            <a:endParaRPr sz="2400">
              <a:solidFill>
                <a:schemeClr val="dk2"/>
              </a:solidFill>
            </a:endParaRPr>
          </a:p>
        </p:txBody>
      </p:sp>
      <p:pic>
        <p:nvPicPr>
          <p:cNvPr id="180" name="Google Shape;180;g370893b1cf9_0_0" title="Image 18-07-2025 at 09.32.jpg"/>
          <p:cNvPicPr preferRelativeResize="0"/>
          <p:nvPr/>
        </p:nvPicPr>
        <p:blipFill>
          <a:blip r:embed="rId3">
            <a:alphaModFix/>
          </a:blip>
          <a:stretch>
            <a:fillRect/>
          </a:stretch>
        </p:blipFill>
        <p:spPr>
          <a:xfrm>
            <a:off x="4527475" y="3361550"/>
            <a:ext cx="2032425" cy="3063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2025-01-29T09:58:41Z</dcterms:created>
  <dc:creator>kevin field</dc:creator>
</cp:coreProperties>
</file>